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3.xml" ContentType="application/vnd.openxmlformats-officedocument.presentationml.notesSlide+xml"/>
  <Override PartName="/ppt/tags/tag53.xml" ContentType="application/vnd.openxmlformats-officedocument.presentationml.tags+xml"/>
  <Override PartName="/ppt/notesSlides/notesSlide1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5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7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8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300" r:id="rId5"/>
    <p:sldId id="301" r:id="rId6"/>
    <p:sldId id="302" r:id="rId7"/>
    <p:sldId id="310" r:id="rId8"/>
    <p:sldId id="311" r:id="rId9"/>
    <p:sldId id="312" r:id="rId10"/>
    <p:sldId id="315" r:id="rId11"/>
    <p:sldId id="316" r:id="rId12"/>
    <p:sldId id="317" r:id="rId13"/>
    <p:sldId id="318" r:id="rId14"/>
    <p:sldId id="319" r:id="rId15"/>
    <p:sldId id="258" r:id="rId16"/>
    <p:sldId id="268" r:id="rId17"/>
    <p:sldId id="299" r:id="rId18"/>
    <p:sldId id="293" r:id="rId19"/>
    <p:sldId id="294" r:id="rId20"/>
    <p:sldId id="295" r:id="rId21"/>
    <p:sldId id="260" r:id="rId22"/>
    <p:sldId id="272" r:id="rId23"/>
    <p:sldId id="271" r:id="rId24"/>
    <p:sldId id="273" r:id="rId25"/>
    <p:sldId id="280" r:id="rId26"/>
    <p:sldId id="281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0" autoAdjust="0"/>
    <p:restoredTop sz="92866" autoAdjust="0"/>
  </p:normalViewPr>
  <p:slideViewPr>
    <p:cSldViewPr snapToGrid="0" showGuides="1">
      <p:cViewPr varScale="1">
        <p:scale>
          <a:sx n="106" d="100"/>
          <a:sy n="106" d="100"/>
        </p:scale>
        <p:origin x="352" y="68"/>
      </p:cViewPr>
      <p:guideLst>
        <p:guide orient="horz" pos="2160"/>
        <p:guide pos="3838"/>
        <p:guide pos="551"/>
        <p:guide pos="7152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-2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CA76-B799-4CDE-9068-35594054F5E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2012-16E0-4556-8392-F42A35F3BE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040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544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882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626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85244-8474-43F7-83A3-B98FF2C18C2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10" Type="http://schemas.openxmlformats.org/officeDocument/2006/relationships/image" Target="../media/image12.png"/><Relationship Id="rId4" Type="http://schemas.openxmlformats.org/officeDocument/2006/relationships/tags" Target="../tags/tag31.xml"/><Relationship Id="rId9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1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39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4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../media/image18.png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13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notesSlide" Target="../notesSlides/notesSlide17.xml"/><Relationship Id="rId5" Type="http://schemas.openxmlformats.org/officeDocument/2006/relationships/tags" Target="../tags/tag64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63.xml"/><Relationship Id="rId9" Type="http://schemas.openxmlformats.org/officeDocument/2006/relationships/tags" Target="../tags/tag6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notesSlide" Target="../notesSlides/notesSlide18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3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notesSlide" Target="../notesSlides/notesSlide19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2561866" y="-185945"/>
            <a:ext cx="12192000" cy="6858000"/>
            <a:chOff x="-9441874" y="-1384720"/>
            <a:chExt cx="12192000" cy="6858000"/>
          </a:xfrm>
        </p:grpSpPr>
        <p:pic>
          <p:nvPicPr>
            <p:cNvPr id="1026" name="Picture 2" descr="http://pic.97uimg.com/back_pic/00/01/88/75/dab74c05ca1b40a8122bedf0e8ad055b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20"/>
            <a:stretch>
              <a:fillRect/>
            </a:stretch>
          </p:blipFill>
          <p:spPr bwMode="auto">
            <a:xfrm>
              <a:off x="-9441599" y="-1384719"/>
              <a:ext cx="1219145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-9441874" y="-138472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252652" y="2173931"/>
            <a:ext cx="8939348" cy="2138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82210" y="2938825"/>
            <a:ext cx="5626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spc="300" dirty="0">
                <a:solidFill>
                  <a:schemeClr val="bg1"/>
                </a:solidFill>
              </a:rPr>
              <a:t>北京航空航天大学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82744" y="4353019"/>
            <a:ext cx="366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答辩人：惠德胜  宫宁远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688155" y="5875923"/>
            <a:ext cx="342764" cy="342764"/>
            <a:chOff x="4688155" y="5875923"/>
            <a:chExt cx="342764" cy="342764"/>
          </a:xfrm>
        </p:grpSpPr>
        <p:sp>
          <p:nvSpPr>
            <p:cNvPr id="59" name="椭圆 58"/>
            <p:cNvSpPr/>
            <p:nvPr/>
          </p:nvSpPr>
          <p:spPr>
            <a:xfrm>
              <a:off x="4688155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763028" y="5947390"/>
              <a:ext cx="193018" cy="199830"/>
              <a:chOff x="5753100" y="3041650"/>
              <a:chExt cx="682626" cy="771526"/>
            </a:xfrm>
            <a:solidFill>
              <a:schemeClr val="accent1"/>
            </a:solidFill>
          </p:grpSpPr>
          <p:sp>
            <p:nvSpPr>
              <p:cNvPr id="61" name="Oval 202"/>
              <p:cNvSpPr>
                <a:spLocks noChangeArrowheads="1"/>
              </p:cNvSpPr>
              <p:nvPr/>
            </p:nvSpPr>
            <p:spPr bwMode="auto">
              <a:xfrm>
                <a:off x="5908675" y="3041650"/>
                <a:ext cx="119063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03"/>
              <p:cNvSpPr/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04"/>
              <p:cNvSpPr/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306387" y="5875923"/>
            <a:ext cx="342764" cy="342764"/>
            <a:chOff x="5306387" y="5875923"/>
            <a:chExt cx="342764" cy="342764"/>
          </a:xfrm>
        </p:grpSpPr>
        <p:sp>
          <p:nvSpPr>
            <p:cNvPr id="51" name="椭圆 50"/>
            <p:cNvSpPr/>
            <p:nvPr/>
          </p:nvSpPr>
          <p:spPr>
            <a:xfrm>
              <a:off x="5306387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70562" y="5961635"/>
              <a:ext cx="214413" cy="171339"/>
              <a:chOff x="5738813" y="3144838"/>
              <a:chExt cx="711200" cy="568325"/>
            </a:xfrm>
            <a:solidFill>
              <a:schemeClr val="accent1"/>
            </a:solidFill>
          </p:grpSpPr>
          <p:sp>
            <p:nvSpPr>
              <p:cNvPr id="52" name="Freeform 103"/>
              <p:cNvSpPr/>
              <p:nvPr/>
            </p:nvSpPr>
            <p:spPr bwMode="auto">
              <a:xfrm>
                <a:off x="5821363" y="3159126"/>
                <a:ext cx="533400" cy="371475"/>
              </a:xfrm>
              <a:custGeom>
                <a:avLst/>
                <a:gdLst>
                  <a:gd name="T0" fmla="*/ 22 w 336"/>
                  <a:gd name="T1" fmla="*/ 234 h 234"/>
                  <a:gd name="T2" fmla="*/ 0 w 336"/>
                  <a:gd name="T3" fmla="*/ 215 h 234"/>
                  <a:gd name="T4" fmla="*/ 135 w 336"/>
                  <a:gd name="T5" fmla="*/ 56 h 234"/>
                  <a:gd name="T6" fmla="*/ 216 w 336"/>
                  <a:gd name="T7" fmla="*/ 126 h 234"/>
                  <a:gd name="T8" fmla="*/ 312 w 336"/>
                  <a:gd name="T9" fmla="*/ 0 h 234"/>
                  <a:gd name="T10" fmla="*/ 336 w 336"/>
                  <a:gd name="T11" fmla="*/ 17 h 234"/>
                  <a:gd name="T12" fmla="*/ 219 w 336"/>
                  <a:gd name="T13" fmla="*/ 171 h 234"/>
                  <a:gd name="T14" fmla="*/ 137 w 336"/>
                  <a:gd name="T15" fmla="*/ 99 h 234"/>
                  <a:gd name="T16" fmla="*/ 22 w 336"/>
                  <a:gd name="T17" fmla="*/ 234 h 234"/>
                  <a:gd name="T18" fmla="*/ 22 w 336"/>
                  <a:gd name="T1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234">
                    <a:moveTo>
                      <a:pt x="22" y="234"/>
                    </a:moveTo>
                    <a:lnTo>
                      <a:pt x="0" y="215"/>
                    </a:lnTo>
                    <a:lnTo>
                      <a:pt x="135" y="56"/>
                    </a:lnTo>
                    <a:lnTo>
                      <a:pt x="216" y="126"/>
                    </a:lnTo>
                    <a:lnTo>
                      <a:pt x="312" y="0"/>
                    </a:lnTo>
                    <a:lnTo>
                      <a:pt x="336" y="17"/>
                    </a:lnTo>
                    <a:lnTo>
                      <a:pt x="219" y="171"/>
                    </a:lnTo>
                    <a:lnTo>
                      <a:pt x="137" y="99"/>
                    </a:lnTo>
                    <a:lnTo>
                      <a:pt x="22" y="234"/>
                    </a:lnTo>
                    <a:lnTo>
                      <a:pt x="22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04"/>
              <p:cNvSpPr/>
              <p:nvPr/>
            </p:nvSpPr>
            <p:spPr bwMode="auto">
              <a:xfrm>
                <a:off x="6248401" y="3148013"/>
                <a:ext cx="117475" cy="119063"/>
              </a:xfrm>
              <a:custGeom>
                <a:avLst/>
                <a:gdLst>
                  <a:gd name="T0" fmla="*/ 0 w 74"/>
                  <a:gd name="T1" fmla="*/ 0 h 75"/>
                  <a:gd name="T2" fmla="*/ 74 w 74"/>
                  <a:gd name="T3" fmla="*/ 0 h 75"/>
                  <a:gd name="T4" fmla="*/ 74 w 74"/>
                  <a:gd name="T5" fmla="*/ 75 h 75"/>
                  <a:gd name="T6" fmla="*/ 0 w 74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0"/>
                    </a:moveTo>
                    <a:lnTo>
                      <a:pt x="74" y="0"/>
                    </a:lnTo>
                    <a:lnTo>
                      <a:pt x="74" y="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05"/>
              <p:cNvSpPr/>
              <p:nvPr/>
            </p:nvSpPr>
            <p:spPr bwMode="auto">
              <a:xfrm>
                <a:off x="5738813" y="3144838"/>
                <a:ext cx="711200" cy="568325"/>
              </a:xfrm>
              <a:custGeom>
                <a:avLst/>
                <a:gdLst>
                  <a:gd name="T0" fmla="*/ 448 w 448"/>
                  <a:gd name="T1" fmla="*/ 358 h 358"/>
                  <a:gd name="T2" fmla="*/ 0 w 448"/>
                  <a:gd name="T3" fmla="*/ 358 h 358"/>
                  <a:gd name="T4" fmla="*/ 0 w 448"/>
                  <a:gd name="T5" fmla="*/ 0 h 358"/>
                  <a:gd name="T6" fmla="*/ 26 w 448"/>
                  <a:gd name="T7" fmla="*/ 0 h 358"/>
                  <a:gd name="T8" fmla="*/ 26 w 448"/>
                  <a:gd name="T9" fmla="*/ 334 h 358"/>
                  <a:gd name="T10" fmla="*/ 448 w 448"/>
                  <a:gd name="T11" fmla="*/ 334 h 358"/>
                  <a:gd name="T12" fmla="*/ 448 w 448"/>
                  <a:gd name="T13" fmla="*/ 358 h 358"/>
                  <a:gd name="T14" fmla="*/ 448 w 448"/>
                  <a:gd name="T15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8" h="358">
                    <a:moveTo>
                      <a:pt x="448" y="358"/>
                    </a:moveTo>
                    <a:lnTo>
                      <a:pt x="0" y="358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34"/>
                    </a:lnTo>
                    <a:lnTo>
                      <a:pt x="448" y="334"/>
                    </a:lnTo>
                    <a:lnTo>
                      <a:pt x="448" y="358"/>
                    </a:lnTo>
                    <a:lnTo>
                      <a:pt x="44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Rectangle 106"/>
              <p:cNvSpPr>
                <a:spLocks noChangeArrowheads="1"/>
              </p:cNvSpPr>
              <p:nvPr/>
            </p:nvSpPr>
            <p:spPr bwMode="auto">
              <a:xfrm>
                <a:off x="5853113" y="3560763"/>
                <a:ext cx="79375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Rectangle 107"/>
              <p:cNvSpPr>
                <a:spLocks noChangeArrowheads="1"/>
              </p:cNvSpPr>
              <p:nvPr/>
            </p:nvSpPr>
            <p:spPr bwMode="auto">
              <a:xfrm>
                <a:off x="5997576" y="3408363"/>
                <a:ext cx="79375" cy="274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Rectangle 108"/>
              <p:cNvSpPr>
                <a:spLocks noChangeArrowheads="1"/>
              </p:cNvSpPr>
              <p:nvPr/>
            </p:nvSpPr>
            <p:spPr bwMode="auto">
              <a:xfrm>
                <a:off x="6142038" y="3487738"/>
                <a:ext cx="79375" cy="195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Rectangle 109"/>
              <p:cNvSpPr>
                <a:spLocks noChangeArrowheads="1"/>
              </p:cNvSpPr>
              <p:nvPr/>
            </p:nvSpPr>
            <p:spPr bwMode="auto">
              <a:xfrm>
                <a:off x="6286501" y="3305176"/>
                <a:ext cx="79375" cy="377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924618" y="5875923"/>
            <a:ext cx="342764" cy="342764"/>
            <a:chOff x="5924618" y="5875923"/>
            <a:chExt cx="342764" cy="342764"/>
          </a:xfrm>
        </p:grpSpPr>
        <p:sp>
          <p:nvSpPr>
            <p:cNvPr id="44" name="椭圆 43"/>
            <p:cNvSpPr/>
            <p:nvPr/>
          </p:nvSpPr>
          <p:spPr>
            <a:xfrm>
              <a:off x="5924618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999323" y="5949431"/>
              <a:ext cx="193355" cy="195748"/>
              <a:chOff x="5778500" y="3105150"/>
              <a:chExt cx="641350" cy="649288"/>
            </a:xfrm>
            <a:solidFill>
              <a:schemeClr val="accent1"/>
            </a:solidFill>
          </p:grpSpPr>
          <p:sp>
            <p:nvSpPr>
              <p:cNvPr id="45" name="Freeform 425"/>
              <p:cNvSpPr/>
              <p:nvPr/>
            </p:nvSpPr>
            <p:spPr bwMode="auto">
              <a:xfrm>
                <a:off x="5959475" y="3227388"/>
                <a:ext cx="217488" cy="438150"/>
              </a:xfrm>
              <a:custGeom>
                <a:avLst/>
                <a:gdLst>
                  <a:gd name="T0" fmla="*/ 36 w 137"/>
                  <a:gd name="T1" fmla="*/ 276 h 276"/>
                  <a:gd name="T2" fmla="*/ 101 w 137"/>
                  <a:gd name="T3" fmla="*/ 276 h 276"/>
                  <a:gd name="T4" fmla="*/ 101 w 137"/>
                  <a:gd name="T5" fmla="*/ 69 h 276"/>
                  <a:gd name="T6" fmla="*/ 137 w 137"/>
                  <a:gd name="T7" fmla="*/ 69 h 276"/>
                  <a:gd name="T8" fmla="*/ 67 w 137"/>
                  <a:gd name="T9" fmla="*/ 0 h 276"/>
                  <a:gd name="T10" fmla="*/ 0 w 137"/>
                  <a:gd name="T11" fmla="*/ 69 h 276"/>
                  <a:gd name="T12" fmla="*/ 36 w 137"/>
                  <a:gd name="T13" fmla="*/ 69 h 276"/>
                  <a:gd name="T14" fmla="*/ 36 w 137"/>
                  <a:gd name="T1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276">
                    <a:moveTo>
                      <a:pt x="36" y="276"/>
                    </a:moveTo>
                    <a:lnTo>
                      <a:pt x="101" y="276"/>
                    </a:lnTo>
                    <a:lnTo>
                      <a:pt x="101" y="69"/>
                    </a:lnTo>
                    <a:lnTo>
                      <a:pt x="137" y="69"/>
                    </a:lnTo>
                    <a:lnTo>
                      <a:pt x="67" y="0"/>
                    </a:lnTo>
                    <a:lnTo>
                      <a:pt x="0" y="69"/>
                    </a:lnTo>
                    <a:lnTo>
                      <a:pt x="36" y="69"/>
                    </a:lnTo>
                    <a:lnTo>
                      <a:pt x="3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26"/>
              <p:cNvSpPr/>
              <p:nvPr/>
            </p:nvSpPr>
            <p:spPr bwMode="auto">
              <a:xfrm>
                <a:off x="5783263" y="3398838"/>
                <a:ext cx="214313" cy="266700"/>
              </a:xfrm>
              <a:custGeom>
                <a:avLst/>
                <a:gdLst>
                  <a:gd name="T0" fmla="*/ 36 w 135"/>
                  <a:gd name="T1" fmla="*/ 168 h 168"/>
                  <a:gd name="T2" fmla="*/ 98 w 135"/>
                  <a:gd name="T3" fmla="*/ 168 h 168"/>
                  <a:gd name="T4" fmla="*/ 98 w 135"/>
                  <a:gd name="T5" fmla="*/ 70 h 168"/>
                  <a:gd name="T6" fmla="*/ 135 w 135"/>
                  <a:gd name="T7" fmla="*/ 70 h 168"/>
                  <a:gd name="T8" fmla="*/ 67 w 135"/>
                  <a:gd name="T9" fmla="*/ 0 h 168"/>
                  <a:gd name="T10" fmla="*/ 0 w 135"/>
                  <a:gd name="T11" fmla="*/ 70 h 168"/>
                  <a:gd name="T12" fmla="*/ 36 w 135"/>
                  <a:gd name="T13" fmla="*/ 70 h 168"/>
                  <a:gd name="T14" fmla="*/ 36 w 135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168">
                    <a:moveTo>
                      <a:pt x="36" y="168"/>
                    </a:moveTo>
                    <a:lnTo>
                      <a:pt x="98" y="168"/>
                    </a:lnTo>
                    <a:lnTo>
                      <a:pt x="98" y="70"/>
                    </a:lnTo>
                    <a:lnTo>
                      <a:pt x="135" y="70"/>
                    </a:lnTo>
                    <a:lnTo>
                      <a:pt x="67" y="0"/>
                    </a:lnTo>
                    <a:lnTo>
                      <a:pt x="0" y="70"/>
                    </a:lnTo>
                    <a:lnTo>
                      <a:pt x="36" y="70"/>
                    </a:lnTo>
                    <a:lnTo>
                      <a:pt x="36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Rectangle 427"/>
              <p:cNvSpPr>
                <a:spLocks noChangeArrowheads="1"/>
              </p:cNvSpPr>
              <p:nvPr/>
            </p:nvSpPr>
            <p:spPr bwMode="auto">
              <a:xfrm>
                <a:off x="5778500" y="3692525"/>
                <a:ext cx="641350" cy="61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Oval 428"/>
              <p:cNvSpPr>
                <a:spLocks noChangeArrowheads="1"/>
              </p:cNvSpPr>
              <p:nvPr/>
            </p:nvSpPr>
            <p:spPr bwMode="auto">
              <a:xfrm>
                <a:off x="6248400" y="3105150"/>
                <a:ext cx="88900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29"/>
              <p:cNvSpPr/>
              <p:nvPr/>
            </p:nvSpPr>
            <p:spPr bwMode="auto">
              <a:xfrm>
                <a:off x="6188075" y="3222625"/>
                <a:ext cx="206375" cy="442913"/>
              </a:xfrm>
              <a:custGeom>
                <a:avLst/>
                <a:gdLst>
                  <a:gd name="T0" fmla="*/ 7 w 54"/>
                  <a:gd name="T1" fmla="*/ 61 h 116"/>
                  <a:gd name="T2" fmla="*/ 8 w 54"/>
                  <a:gd name="T3" fmla="*/ 61 h 116"/>
                  <a:gd name="T4" fmla="*/ 9 w 54"/>
                  <a:gd name="T5" fmla="*/ 61 h 116"/>
                  <a:gd name="T6" fmla="*/ 11 w 54"/>
                  <a:gd name="T7" fmla="*/ 116 h 116"/>
                  <a:gd name="T8" fmla="*/ 26 w 54"/>
                  <a:gd name="T9" fmla="*/ 116 h 116"/>
                  <a:gd name="T10" fmla="*/ 26 w 54"/>
                  <a:gd name="T11" fmla="*/ 61 h 116"/>
                  <a:gd name="T12" fmla="*/ 28 w 54"/>
                  <a:gd name="T13" fmla="*/ 61 h 116"/>
                  <a:gd name="T14" fmla="*/ 30 w 54"/>
                  <a:gd name="T15" fmla="*/ 116 h 116"/>
                  <a:gd name="T16" fmla="*/ 45 w 54"/>
                  <a:gd name="T17" fmla="*/ 116 h 116"/>
                  <a:gd name="T18" fmla="*/ 45 w 54"/>
                  <a:gd name="T19" fmla="*/ 61 h 116"/>
                  <a:gd name="T20" fmla="*/ 46 w 54"/>
                  <a:gd name="T21" fmla="*/ 61 h 116"/>
                  <a:gd name="T22" fmla="*/ 47 w 54"/>
                  <a:gd name="T23" fmla="*/ 61 h 116"/>
                  <a:gd name="T24" fmla="*/ 47 w 54"/>
                  <a:gd name="T25" fmla="*/ 61 h 116"/>
                  <a:gd name="T26" fmla="*/ 54 w 54"/>
                  <a:gd name="T27" fmla="*/ 61 h 116"/>
                  <a:gd name="T28" fmla="*/ 50 w 54"/>
                  <a:gd name="T29" fmla="*/ 8 h 116"/>
                  <a:gd name="T30" fmla="*/ 43 w 54"/>
                  <a:gd name="T31" fmla="*/ 1 h 116"/>
                  <a:gd name="T32" fmla="*/ 37 w 54"/>
                  <a:gd name="T33" fmla="*/ 0 h 116"/>
                  <a:gd name="T34" fmla="*/ 37 w 54"/>
                  <a:gd name="T35" fmla="*/ 1 h 116"/>
                  <a:gd name="T36" fmla="*/ 41 w 54"/>
                  <a:gd name="T37" fmla="*/ 5 h 116"/>
                  <a:gd name="T38" fmla="*/ 36 w 54"/>
                  <a:gd name="T39" fmla="*/ 8 h 116"/>
                  <a:gd name="T40" fmla="*/ 38 w 54"/>
                  <a:gd name="T41" fmla="*/ 12 h 116"/>
                  <a:gd name="T42" fmla="*/ 31 w 54"/>
                  <a:gd name="T43" fmla="*/ 28 h 116"/>
                  <a:gd name="T44" fmla="*/ 30 w 54"/>
                  <a:gd name="T45" fmla="*/ 6 h 116"/>
                  <a:gd name="T46" fmla="*/ 31 w 54"/>
                  <a:gd name="T47" fmla="*/ 5 h 116"/>
                  <a:gd name="T48" fmla="*/ 30 w 54"/>
                  <a:gd name="T49" fmla="*/ 0 h 116"/>
                  <a:gd name="T50" fmla="*/ 25 w 54"/>
                  <a:gd name="T51" fmla="*/ 0 h 116"/>
                  <a:gd name="T52" fmla="*/ 23 w 54"/>
                  <a:gd name="T53" fmla="*/ 5 h 116"/>
                  <a:gd name="T54" fmla="*/ 24 w 54"/>
                  <a:gd name="T55" fmla="*/ 6 h 116"/>
                  <a:gd name="T56" fmla="*/ 23 w 54"/>
                  <a:gd name="T57" fmla="*/ 29 h 116"/>
                  <a:gd name="T58" fmla="*/ 16 w 54"/>
                  <a:gd name="T59" fmla="*/ 12 h 116"/>
                  <a:gd name="T60" fmla="*/ 18 w 54"/>
                  <a:gd name="T61" fmla="*/ 8 h 116"/>
                  <a:gd name="T62" fmla="*/ 13 w 54"/>
                  <a:gd name="T63" fmla="*/ 5 h 116"/>
                  <a:gd name="T64" fmla="*/ 17 w 54"/>
                  <a:gd name="T65" fmla="*/ 1 h 116"/>
                  <a:gd name="T66" fmla="*/ 17 w 54"/>
                  <a:gd name="T67" fmla="*/ 0 h 116"/>
                  <a:gd name="T68" fmla="*/ 11 w 54"/>
                  <a:gd name="T69" fmla="*/ 1 h 116"/>
                  <a:gd name="T70" fmla="*/ 4 w 54"/>
                  <a:gd name="T71" fmla="*/ 8 h 116"/>
                  <a:gd name="T72" fmla="*/ 0 w 54"/>
                  <a:gd name="T73" fmla="*/ 61 h 116"/>
                  <a:gd name="T74" fmla="*/ 7 w 54"/>
                  <a:gd name="T75" fmla="*/ 61 h 116"/>
                  <a:gd name="T76" fmla="*/ 7 w 54"/>
                  <a:gd name="T77" fmla="*/ 6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116">
                    <a:moveTo>
                      <a:pt x="7" y="61"/>
                    </a:move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9" y="61"/>
                      <a:pt x="9" y="6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00"/>
                      <a:pt x="27" y="72"/>
                      <a:pt x="26" y="61"/>
                    </a:cubicBezTo>
                    <a:cubicBezTo>
                      <a:pt x="27" y="61"/>
                      <a:pt x="27" y="61"/>
                      <a:pt x="28" y="61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46" y="100"/>
                      <a:pt x="45" y="72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9" y="61"/>
                      <a:pt x="52" y="61"/>
                      <a:pt x="54" y="6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4"/>
                      <a:pt x="47" y="1"/>
                      <a:pt x="43" y="1"/>
                    </a:cubicBezTo>
                    <a:cubicBezTo>
                      <a:pt x="43" y="1"/>
                      <a:pt x="38" y="1"/>
                      <a:pt x="37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1" y="1"/>
                      <a:pt x="11" y="1"/>
                    </a:cubicBezTo>
                    <a:cubicBezTo>
                      <a:pt x="8" y="1"/>
                      <a:pt x="5" y="4"/>
                      <a:pt x="4" y="8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5" y="61"/>
                      <a:pt x="7" y="61"/>
                    </a:cubicBezTo>
                    <a:cubicBezTo>
                      <a:pt x="7" y="61"/>
                      <a:pt x="7" y="61"/>
                      <a:pt x="7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542850" y="5875923"/>
            <a:ext cx="342764" cy="342764"/>
            <a:chOff x="6542850" y="5875923"/>
            <a:chExt cx="342764" cy="342764"/>
          </a:xfrm>
        </p:grpSpPr>
        <p:sp>
          <p:nvSpPr>
            <p:cNvPr id="40" name="椭圆 39"/>
            <p:cNvSpPr/>
            <p:nvPr/>
          </p:nvSpPr>
          <p:spPr>
            <a:xfrm>
              <a:off x="6542850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626221" y="5960251"/>
              <a:ext cx="200055" cy="198141"/>
              <a:chOff x="5767388" y="3098800"/>
              <a:chExt cx="663575" cy="657225"/>
            </a:xfrm>
            <a:solidFill>
              <a:schemeClr val="accent1"/>
            </a:solidFill>
          </p:grpSpPr>
          <p:sp>
            <p:nvSpPr>
              <p:cNvPr id="41" name="Freeform 253"/>
              <p:cNvSpPr>
                <a:spLocks noEditPoints="1"/>
              </p:cNvSpPr>
              <p:nvPr/>
            </p:nvSpPr>
            <p:spPr bwMode="auto">
              <a:xfrm>
                <a:off x="5767388" y="3098800"/>
                <a:ext cx="663575" cy="519113"/>
              </a:xfrm>
              <a:custGeom>
                <a:avLst/>
                <a:gdLst>
                  <a:gd name="T0" fmla="*/ 165 w 174"/>
                  <a:gd name="T1" fmla="*/ 0 h 136"/>
                  <a:gd name="T2" fmla="*/ 9 w 174"/>
                  <a:gd name="T3" fmla="*/ 0 h 136"/>
                  <a:gd name="T4" fmla="*/ 0 w 174"/>
                  <a:gd name="T5" fmla="*/ 9 h 136"/>
                  <a:gd name="T6" fmla="*/ 0 w 174"/>
                  <a:gd name="T7" fmla="*/ 128 h 136"/>
                  <a:gd name="T8" fmla="*/ 9 w 174"/>
                  <a:gd name="T9" fmla="*/ 136 h 136"/>
                  <a:gd name="T10" fmla="*/ 50 w 174"/>
                  <a:gd name="T11" fmla="*/ 136 h 136"/>
                  <a:gd name="T12" fmla="*/ 41 w 174"/>
                  <a:gd name="T13" fmla="*/ 121 h 136"/>
                  <a:gd name="T14" fmla="*/ 17 w 174"/>
                  <a:gd name="T15" fmla="*/ 121 h 136"/>
                  <a:gd name="T16" fmla="*/ 17 w 174"/>
                  <a:gd name="T17" fmla="*/ 16 h 136"/>
                  <a:gd name="T18" fmla="*/ 157 w 174"/>
                  <a:gd name="T19" fmla="*/ 16 h 136"/>
                  <a:gd name="T20" fmla="*/ 157 w 174"/>
                  <a:gd name="T21" fmla="*/ 121 h 136"/>
                  <a:gd name="T22" fmla="*/ 133 w 174"/>
                  <a:gd name="T23" fmla="*/ 121 h 136"/>
                  <a:gd name="T24" fmla="*/ 133 w 174"/>
                  <a:gd name="T25" fmla="*/ 127 h 136"/>
                  <a:gd name="T26" fmla="*/ 131 w 174"/>
                  <a:gd name="T27" fmla="*/ 136 h 136"/>
                  <a:gd name="T28" fmla="*/ 165 w 174"/>
                  <a:gd name="T29" fmla="*/ 136 h 136"/>
                  <a:gd name="T30" fmla="*/ 174 w 174"/>
                  <a:gd name="T31" fmla="*/ 128 h 136"/>
                  <a:gd name="T32" fmla="*/ 174 w 174"/>
                  <a:gd name="T33" fmla="*/ 9 h 136"/>
                  <a:gd name="T34" fmla="*/ 165 w 174"/>
                  <a:gd name="T35" fmla="*/ 0 h 136"/>
                  <a:gd name="T36" fmla="*/ 8 w 174"/>
                  <a:gd name="T37" fmla="*/ 74 h 136"/>
                  <a:gd name="T38" fmla="*/ 3 w 174"/>
                  <a:gd name="T39" fmla="*/ 68 h 136"/>
                  <a:gd name="T40" fmla="*/ 8 w 174"/>
                  <a:gd name="T41" fmla="*/ 63 h 136"/>
                  <a:gd name="T42" fmla="*/ 14 w 174"/>
                  <a:gd name="T43" fmla="*/ 68 h 136"/>
                  <a:gd name="T44" fmla="*/ 8 w 174"/>
                  <a:gd name="T45" fmla="*/ 7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6">
                    <a:moveTo>
                      <a:pt x="16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2"/>
                      <a:pt x="4" y="136"/>
                      <a:pt x="9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6" y="131"/>
                      <a:pt x="43" y="126"/>
                      <a:pt x="41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21"/>
                      <a:pt x="157" y="121"/>
                      <a:pt x="157" y="121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33" y="127"/>
                      <a:pt x="133" y="127"/>
                      <a:pt x="133" y="127"/>
                    </a:cubicBezTo>
                    <a:cubicBezTo>
                      <a:pt x="133" y="130"/>
                      <a:pt x="132" y="133"/>
                      <a:pt x="131" y="136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70" y="136"/>
                      <a:pt x="174" y="132"/>
                      <a:pt x="174" y="12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4"/>
                      <a:pt x="170" y="0"/>
                      <a:pt x="165" y="0"/>
                    </a:cubicBezTo>
                    <a:close/>
                    <a:moveTo>
                      <a:pt x="8" y="74"/>
                    </a:moveTo>
                    <a:cubicBezTo>
                      <a:pt x="5" y="74"/>
                      <a:pt x="3" y="71"/>
                      <a:pt x="3" y="68"/>
                    </a:cubicBezTo>
                    <a:cubicBezTo>
                      <a:pt x="3" y="65"/>
                      <a:pt x="5" y="63"/>
                      <a:pt x="8" y="63"/>
                    </a:cubicBezTo>
                    <a:cubicBezTo>
                      <a:pt x="11" y="63"/>
                      <a:pt x="14" y="65"/>
                      <a:pt x="14" y="68"/>
                    </a:cubicBezTo>
                    <a:cubicBezTo>
                      <a:pt x="14" y="71"/>
                      <a:pt x="11" y="74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54"/>
              <p:cNvSpPr/>
              <p:nvPr/>
            </p:nvSpPr>
            <p:spPr bwMode="auto">
              <a:xfrm>
                <a:off x="5913438" y="3235325"/>
                <a:ext cx="334963" cy="520700"/>
              </a:xfrm>
              <a:custGeom>
                <a:avLst/>
                <a:gdLst>
                  <a:gd name="T0" fmla="*/ 88 w 88"/>
                  <a:gd name="T1" fmla="*/ 72 h 136"/>
                  <a:gd name="T2" fmla="*/ 88 w 88"/>
                  <a:gd name="T3" fmla="*/ 69 h 136"/>
                  <a:gd name="T4" fmla="*/ 88 w 88"/>
                  <a:gd name="T5" fmla="*/ 47 h 136"/>
                  <a:gd name="T6" fmla="*/ 81 w 88"/>
                  <a:gd name="T7" fmla="*/ 40 h 136"/>
                  <a:gd name="T8" fmla="*/ 73 w 88"/>
                  <a:gd name="T9" fmla="*/ 47 h 136"/>
                  <a:gd name="T10" fmla="*/ 73 w 88"/>
                  <a:gd name="T11" fmla="*/ 49 h 136"/>
                  <a:gd name="T12" fmla="*/ 72 w 88"/>
                  <a:gd name="T13" fmla="*/ 48 h 136"/>
                  <a:gd name="T14" fmla="*/ 72 w 88"/>
                  <a:gd name="T15" fmla="*/ 37 h 136"/>
                  <a:gd name="T16" fmla="*/ 64 w 88"/>
                  <a:gd name="T17" fmla="*/ 30 h 136"/>
                  <a:gd name="T18" fmla="*/ 57 w 88"/>
                  <a:gd name="T19" fmla="*/ 37 h 136"/>
                  <a:gd name="T20" fmla="*/ 57 w 88"/>
                  <a:gd name="T21" fmla="*/ 43 h 136"/>
                  <a:gd name="T22" fmla="*/ 55 w 88"/>
                  <a:gd name="T23" fmla="*/ 43 h 136"/>
                  <a:gd name="T24" fmla="*/ 55 w 88"/>
                  <a:gd name="T25" fmla="*/ 31 h 136"/>
                  <a:gd name="T26" fmla="*/ 48 w 88"/>
                  <a:gd name="T27" fmla="*/ 24 h 136"/>
                  <a:gd name="T28" fmla="*/ 40 w 88"/>
                  <a:gd name="T29" fmla="*/ 31 h 136"/>
                  <a:gd name="T30" fmla="*/ 40 w 88"/>
                  <a:gd name="T31" fmla="*/ 40 h 136"/>
                  <a:gd name="T32" fmla="*/ 38 w 88"/>
                  <a:gd name="T33" fmla="*/ 41 h 136"/>
                  <a:gd name="T34" fmla="*/ 38 w 88"/>
                  <a:gd name="T35" fmla="*/ 7 h 136"/>
                  <a:gd name="T36" fmla="*/ 31 w 88"/>
                  <a:gd name="T37" fmla="*/ 0 h 136"/>
                  <a:gd name="T38" fmla="*/ 24 w 88"/>
                  <a:gd name="T39" fmla="*/ 7 h 136"/>
                  <a:gd name="T40" fmla="*/ 24 w 88"/>
                  <a:gd name="T41" fmla="*/ 67 h 136"/>
                  <a:gd name="T42" fmla="*/ 22 w 88"/>
                  <a:gd name="T43" fmla="*/ 56 h 136"/>
                  <a:gd name="T44" fmla="*/ 8 w 88"/>
                  <a:gd name="T45" fmla="*/ 40 h 136"/>
                  <a:gd name="T46" fmla="*/ 1 w 88"/>
                  <a:gd name="T47" fmla="*/ 46 h 136"/>
                  <a:gd name="T48" fmla="*/ 8 w 88"/>
                  <a:gd name="T49" fmla="*/ 73 h 136"/>
                  <a:gd name="T50" fmla="*/ 20 w 88"/>
                  <a:gd name="T51" fmla="*/ 98 h 136"/>
                  <a:gd name="T52" fmla="*/ 22 w 88"/>
                  <a:gd name="T53" fmla="*/ 101 h 136"/>
                  <a:gd name="T54" fmla="*/ 32 w 88"/>
                  <a:gd name="T55" fmla="*/ 111 h 136"/>
                  <a:gd name="T56" fmla="*/ 32 w 88"/>
                  <a:gd name="T57" fmla="*/ 136 h 136"/>
                  <a:gd name="T58" fmla="*/ 81 w 88"/>
                  <a:gd name="T59" fmla="*/ 136 h 136"/>
                  <a:gd name="T60" fmla="*/ 81 w 88"/>
                  <a:gd name="T61" fmla="*/ 110 h 136"/>
                  <a:gd name="T62" fmla="*/ 87 w 88"/>
                  <a:gd name="T63" fmla="*/ 91 h 136"/>
                  <a:gd name="T64" fmla="*/ 88 w 88"/>
                  <a:gd name="T65" fmla="*/ 72 h 136"/>
                  <a:gd name="T66" fmla="*/ 88 w 88"/>
                  <a:gd name="T67" fmla="*/ 72 h 136"/>
                  <a:gd name="T68" fmla="*/ 88 w 88"/>
                  <a:gd name="T69" fmla="*/ 7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8" h="136">
                    <a:moveTo>
                      <a:pt x="88" y="72"/>
                    </a:moveTo>
                    <a:cubicBezTo>
                      <a:pt x="88" y="71"/>
                      <a:pt x="88" y="70"/>
                      <a:pt x="88" y="6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3"/>
                      <a:pt x="85" y="40"/>
                      <a:pt x="81" y="40"/>
                    </a:cubicBezTo>
                    <a:cubicBezTo>
                      <a:pt x="77" y="40"/>
                      <a:pt x="73" y="43"/>
                      <a:pt x="73" y="47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2" y="48"/>
                      <a:pt x="72" y="48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3"/>
                      <a:pt x="68" y="30"/>
                      <a:pt x="64" y="30"/>
                    </a:cubicBezTo>
                    <a:cubicBezTo>
                      <a:pt x="60" y="30"/>
                      <a:pt x="57" y="33"/>
                      <a:pt x="57" y="37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6" y="43"/>
                      <a:pt x="56" y="43"/>
                      <a:pt x="55" y="43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27"/>
                      <a:pt x="52" y="24"/>
                      <a:pt x="48" y="24"/>
                    </a:cubicBezTo>
                    <a:cubicBezTo>
                      <a:pt x="44" y="24"/>
                      <a:pt x="40" y="27"/>
                      <a:pt x="40" y="31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39" y="40"/>
                      <a:pt x="38" y="41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27" y="0"/>
                      <a:pt x="24" y="3"/>
                      <a:pt x="24" y="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2" y="63"/>
                      <a:pt x="22" y="59"/>
                      <a:pt x="22" y="56"/>
                    </a:cubicBezTo>
                    <a:cubicBezTo>
                      <a:pt x="19" y="44"/>
                      <a:pt x="12" y="39"/>
                      <a:pt x="8" y="40"/>
                    </a:cubicBezTo>
                    <a:cubicBezTo>
                      <a:pt x="7" y="40"/>
                      <a:pt x="0" y="43"/>
                      <a:pt x="1" y="46"/>
                    </a:cubicBezTo>
                    <a:cubicBezTo>
                      <a:pt x="2" y="48"/>
                      <a:pt x="7" y="60"/>
                      <a:pt x="8" y="73"/>
                    </a:cubicBezTo>
                    <a:cubicBezTo>
                      <a:pt x="8" y="82"/>
                      <a:pt x="14" y="91"/>
                      <a:pt x="20" y="98"/>
                    </a:cubicBezTo>
                    <a:cubicBezTo>
                      <a:pt x="20" y="99"/>
                      <a:pt x="21" y="100"/>
                      <a:pt x="22" y="101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5" y="104"/>
                      <a:pt x="87" y="97"/>
                      <a:pt x="87" y="91"/>
                    </a:cubicBezTo>
                    <a:cubicBezTo>
                      <a:pt x="88" y="85"/>
                      <a:pt x="88" y="78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161082" y="5875923"/>
            <a:ext cx="342764" cy="342764"/>
            <a:chOff x="7161082" y="5875923"/>
            <a:chExt cx="342764" cy="342764"/>
          </a:xfrm>
        </p:grpSpPr>
        <p:sp>
          <p:nvSpPr>
            <p:cNvPr id="22" name="椭圆 21"/>
            <p:cNvSpPr/>
            <p:nvPr/>
          </p:nvSpPr>
          <p:spPr>
            <a:xfrm>
              <a:off x="7161082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>
              <a:grpSpLocks noChangeAspect="1"/>
            </p:cNvGrpSpPr>
            <p:nvPr/>
          </p:nvGrpSpPr>
          <p:grpSpPr>
            <a:xfrm flipH="1">
              <a:off x="7229508" y="5947390"/>
              <a:ext cx="205911" cy="199830"/>
              <a:chOff x="5719763" y="3063875"/>
              <a:chExt cx="752475" cy="730250"/>
            </a:xfrm>
            <a:solidFill>
              <a:schemeClr val="accent1"/>
            </a:solidFill>
          </p:grpSpPr>
          <p:sp>
            <p:nvSpPr>
              <p:cNvPr id="23" name="Oval 154"/>
              <p:cNvSpPr>
                <a:spLocks noChangeArrowheads="1"/>
              </p:cNvSpPr>
              <p:nvPr/>
            </p:nvSpPr>
            <p:spPr bwMode="auto">
              <a:xfrm>
                <a:off x="6161088" y="3098800"/>
                <a:ext cx="95250" cy="1174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Rectangle 155"/>
              <p:cNvSpPr>
                <a:spLocks noChangeArrowheads="1"/>
              </p:cNvSpPr>
              <p:nvPr/>
            </p:nvSpPr>
            <p:spPr bwMode="auto">
              <a:xfrm>
                <a:off x="6210301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56"/>
              <p:cNvSpPr/>
              <p:nvPr/>
            </p:nvSpPr>
            <p:spPr bwMode="auto">
              <a:xfrm>
                <a:off x="6191251" y="3235325"/>
                <a:ext cx="33338" cy="33338"/>
              </a:xfrm>
              <a:custGeom>
                <a:avLst/>
                <a:gdLst>
                  <a:gd name="T0" fmla="*/ 17 w 21"/>
                  <a:gd name="T1" fmla="*/ 0 h 21"/>
                  <a:gd name="T2" fmla="*/ 21 w 21"/>
                  <a:gd name="T3" fmla="*/ 12 h 21"/>
                  <a:gd name="T4" fmla="*/ 12 w 21"/>
                  <a:gd name="T5" fmla="*/ 21 h 21"/>
                  <a:gd name="T6" fmla="*/ 0 w 21"/>
                  <a:gd name="T7" fmla="*/ 12 h 21"/>
                  <a:gd name="T8" fmla="*/ 5 w 21"/>
                  <a:gd name="T9" fmla="*/ 0 h 21"/>
                  <a:gd name="T10" fmla="*/ 17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7" y="0"/>
                    </a:moveTo>
                    <a:lnTo>
                      <a:pt x="21" y="12"/>
                    </a:lnTo>
                    <a:lnTo>
                      <a:pt x="12" y="21"/>
                    </a:lnTo>
                    <a:lnTo>
                      <a:pt x="0" y="12"/>
                    </a:lnTo>
                    <a:lnTo>
                      <a:pt x="5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57"/>
              <p:cNvSpPr/>
              <p:nvPr/>
            </p:nvSpPr>
            <p:spPr bwMode="auto">
              <a:xfrm>
                <a:off x="6191251" y="3257550"/>
                <a:ext cx="33338" cy="141288"/>
              </a:xfrm>
              <a:custGeom>
                <a:avLst/>
                <a:gdLst>
                  <a:gd name="T0" fmla="*/ 19 w 21"/>
                  <a:gd name="T1" fmla="*/ 0 h 89"/>
                  <a:gd name="T2" fmla="*/ 21 w 21"/>
                  <a:gd name="T3" fmla="*/ 82 h 89"/>
                  <a:gd name="T4" fmla="*/ 12 w 21"/>
                  <a:gd name="T5" fmla="*/ 89 h 89"/>
                  <a:gd name="T6" fmla="*/ 0 w 21"/>
                  <a:gd name="T7" fmla="*/ 82 h 89"/>
                  <a:gd name="T8" fmla="*/ 5 w 21"/>
                  <a:gd name="T9" fmla="*/ 0 h 89"/>
                  <a:gd name="T10" fmla="*/ 19 w 21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9">
                    <a:moveTo>
                      <a:pt x="19" y="0"/>
                    </a:moveTo>
                    <a:lnTo>
                      <a:pt x="21" y="82"/>
                    </a:lnTo>
                    <a:lnTo>
                      <a:pt x="12" y="89"/>
                    </a:lnTo>
                    <a:lnTo>
                      <a:pt x="0" y="82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Oval 158"/>
              <p:cNvSpPr>
                <a:spLocks noChangeArrowheads="1"/>
              </p:cNvSpPr>
              <p:nvPr/>
            </p:nvSpPr>
            <p:spPr bwMode="auto">
              <a:xfrm>
                <a:off x="5856288" y="3063875"/>
                <a:ext cx="111125" cy="133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159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60"/>
              <p:cNvSpPr/>
              <p:nvPr/>
            </p:nvSpPr>
            <p:spPr bwMode="auto">
              <a:xfrm>
                <a:off x="5722938" y="3322638"/>
                <a:ext cx="0" cy="3175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161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62"/>
              <p:cNvSpPr/>
              <p:nvPr/>
            </p:nvSpPr>
            <p:spPr bwMode="auto">
              <a:xfrm>
                <a:off x="5894388" y="3205163"/>
                <a:ext cx="34925" cy="41275"/>
              </a:xfrm>
              <a:custGeom>
                <a:avLst/>
                <a:gdLst>
                  <a:gd name="T0" fmla="*/ 19 w 22"/>
                  <a:gd name="T1" fmla="*/ 0 h 26"/>
                  <a:gd name="T2" fmla="*/ 22 w 22"/>
                  <a:gd name="T3" fmla="*/ 16 h 26"/>
                  <a:gd name="T4" fmla="*/ 12 w 22"/>
                  <a:gd name="T5" fmla="*/ 26 h 26"/>
                  <a:gd name="T6" fmla="*/ 0 w 22"/>
                  <a:gd name="T7" fmla="*/ 16 h 26"/>
                  <a:gd name="T8" fmla="*/ 5 w 22"/>
                  <a:gd name="T9" fmla="*/ 0 h 26"/>
                  <a:gd name="T10" fmla="*/ 19 w 22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6">
                    <a:moveTo>
                      <a:pt x="19" y="0"/>
                    </a:moveTo>
                    <a:lnTo>
                      <a:pt x="22" y="16"/>
                    </a:lnTo>
                    <a:lnTo>
                      <a:pt x="12" y="26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63"/>
              <p:cNvSpPr/>
              <p:nvPr/>
            </p:nvSpPr>
            <p:spPr bwMode="auto">
              <a:xfrm>
                <a:off x="5891213" y="3235325"/>
                <a:ext cx="41275" cy="166688"/>
              </a:xfrm>
              <a:custGeom>
                <a:avLst/>
                <a:gdLst>
                  <a:gd name="T0" fmla="*/ 21 w 26"/>
                  <a:gd name="T1" fmla="*/ 0 h 105"/>
                  <a:gd name="T2" fmla="*/ 26 w 26"/>
                  <a:gd name="T3" fmla="*/ 96 h 105"/>
                  <a:gd name="T4" fmla="*/ 14 w 26"/>
                  <a:gd name="T5" fmla="*/ 105 h 105"/>
                  <a:gd name="T6" fmla="*/ 0 w 26"/>
                  <a:gd name="T7" fmla="*/ 96 h 105"/>
                  <a:gd name="T8" fmla="*/ 4 w 26"/>
                  <a:gd name="T9" fmla="*/ 0 h 105"/>
                  <a:gd name="T10" fmla="*/ 21 w 26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05">
                    <a:moveTo>
                      <a:pt x="21" y="0"/>
                    </a:moveTo>
                    <a:lnTo>
                      <a:pt x="26" y="96"/>
                    </a:lnTo>
                    <a:lnTo>
                      <a:pt x="14" y="105"/>
                    </a:lnTo>
                    <a:lnTo>
                      <a:pt x="0" y="96"/>
                    </a:lnTo>
                    <a:lnTo>
                      <a:pt x="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64"/>
              <p:cNvSpPr>
                <a:spLocks noEditPoints="1"/>
              </p:cNvSpPr>
              <p:nvPr/>
            </p:nvSpPr>
            <p:spPr bwMode="auto">
              <a:xfrm>
                <a:off x="5719763" y="3211513"/>
                <a:ext cx="373063" cy="547688"/>
              </a:xfrm>
              <a:custGeom>
                <a:avLst/>
                <a:gdLst>
                  <a:gd name="T0" fmla="*/ 60 w 98"/>
                  <a:gd name="T1" fmla="*/ 74 h 144"/>
                  <a:gd name="T2" fmla="*/ 75 w 98"/>
                  <a:gd name="T3" fmla="*/ 57 h 144"/>
                  <a:gd name="T4" fmla="*/ 74 w 98"/>
                  <a:gd name="T5" fmla="*/ 36 h 144"/>
                  <a:gd name="T6" fmla="*/ 77 w 98"/>
                  <a:gd name="T7" fmla="*/ 40 h 144"/>
                  <a:gd name="T8" fmla="*/ 78 w 98"/>
                  <a:gd name="T9" fmla="*/ 57 h 144"/>
                  <a:gd name="T10" fmla="*/ 98 w 98"/>
                  <a:gd name="T11" fmla="*/ 57 h 144"/>
                  <a:gd name="T12" fmla="*/ 92 w 98"/>
                  <a:gd name="T13" fmla="*/ 31 h 144"/>
                  <a:gd name="T14" fmla="*/ 74 w 98"/>
                  <a:gd name="T15" fmla="*/ 4 h 144"/>
                  <a:gd name="T16" fmla="*/ 63 w 98"/>
                  <a:gd name="T17" fmla="*/ 0 h 144"/>
                  <a:gd name="T18" fmla="*/ 63 w 98"/>
                  <a:gd name="T19" fmla="*/ 0 h 144"/>
                  <a:gd name="T20" fmla="*/ 69 w 98"/>
                  <a:gd name="T21" fmla="*/ 5 h 144"/>
                  <a:gd name="T22" fmla="*/ 61 w 98"/>
                  <a:gd name="T23" fmla="*/ 9 h 144"/>
                  <a:gd name="T24" fmla="*/ 65 w 98"/>
                  <a:gd name="T25" fmla="*/ 15 h 144"/>
                  <a:gd name="T26" fmla="*/ 51 w 98"/>
                  <a:gd name="T27" fmla="*/ 46 h 144"/>
                  <a:gd name="T28" fmla="*/ 51 w 98"/>
                  <a:gd name="T29" fmla="*/ 46 h 144"/>
                  <a:gd name="T30" fmla="*/ 51 w 98"/>
                  <a:gd name="T31" fmla="*/ 46 h 144"/>
                  <a:gd name="T32" fmla="*/ 51 w 98"/>
                  <a:gd name="T33" fmla="*/ 46 h 144"/>
                  <a:gd name="T34" fmla="*/ 51 w 98"/>
                  <a:gd name="T35" fmla="*/ 46 h 144"/>
                  <a:gd name="T36" fmla="*/ 36 w 98"/>
                  <a:gd name="T37" fmla="*/ 15 h 144"/>
                  <a:gd name="T38" fmla="*/ 40 w 98"/>
                  <a:gd name="T39" fmla="*/ 9 h 144"/>
                  <a:gd name="T40" fmla="*/ 33 w 98"/>
                  <a:gd name="T41" fmla="*/ 5 h 144"/>
                  <a:gd name="T42" fmla="*/ 39 w 98"/>
                  <a:gd name="T43" fmla="*/ 0 h 144"/>
                  <a:gd name="T44" fmla="*/ 39 w 98"/>
                  <a:gd name="T45" fmla="*/ 0 h 144"/>
                  <a:gd name="T46" fmla="*/ 31 w 98"/>
                  <a:gd name="T47" fmla="*/ 0 h 144"/>
                  <a:gd name="T48" fmla="*/ 25 w 98"/>
                  <a:gd name="T49" fmla="*/ 3 h 144"/>
                  <a:gd name="T50" fmla="*/ 1 w 98"/>
                  <a:gd name="T51" fmla="*/ 29 h 144"/>
                  <a:gd name="T52" fmla="*/ 1 w 98"/>
                  <a:gd name="T53" fmla="*/ 29 h 144"/>
                  <a:gd name="T54" fmla="*/ 1 w 98"/>
                  <a:gd name="T55" fmla="*/ 30 h 144"/>
                  <a:gd name="T56" fmla="*/ 0 w 98"/>
                  <a:gd name="T57" fmla="*/ 40 h 144"/>
                  <a:gd name="T58" fmla="*/ 0 w 98"/>
                  <a:gd name="T59" fmla="*/ 41 h 144"/>
                  <a:gd name="T60" fmla="*/ 0 w 98"/>
                  <a:gd name="T61" fmla="*/ 42 h 144"/>
                  <a:gd name="T62" fmla="*/ 1 w 98"/>
                  <a:gd name="T63" fmla="*/ 44 h 144"/>
                  <a:gd name="T64" fmla="*/ 3 w 98"/>
                  <a:gd name="T65" fmla="*/ 48 h 144"/>
                  <a:gd name="T66" fmla="*/ 7 w 98"/>
                  <a:gd name="T67" fmla="*/ 55 h 144"/>
                  <a:gd name="T68" fmla="*/ 15 w 98"/>
                  <a:gd name="T69" fmla="*/ 71 h 144"/>
                  <a:gd name="T70" fmla="*/ 26 w 98"/>
                  <a:gd name="T71" fmla="*/ 65 h 144"/>
                  <a:gd name="T72" fmla="*/ 26 w 98"/>
                  <a:gd name="T73" fmla="*/ 75 h 144"/>
                  <a:gd name="T74" fmla="*/ 26 w 98"/>
                  <a:gd name="T75" fmla="*/ 76 h 144"/>
                  <a:gd name="T76" fmla="*/ 28 w 98"/>
                  <a:gd name="T77" fmla="*/ 76 h 144"/>
                  <a:gd name="T78" fmla="*/ 30 w 98"/>
                  <a:gd name="T79" fmla="*/ 144 h 144"/>
                  <a:gd name="T80" fmla="*/ 50 w 98"/>
                  <a:gd name="T81" fmla="*/ 144 h 144"/>
                  <a:gd name="T82" fmla="*/ 50 w 98"/>
                  <a:gd name="T83" fmla="*/ 76 h 144"/>
                  <a:gd name="T84" fmla="*/ 52 w 98"/>
                  <a:gd name="T85" fmla="*/ 76 h 144"/>
                  <a:gd name="T86" fmla="*/ 54 w 98"/>
                  <a:gd name="T87" fmla="*/ 144 h 144"/>
                  <a:gd name="T88" fmla="*/ 60 w 98"/>
                  <a:gd name="T89" fmla="*/ 144 h 144"/>
                  <a:gd name="T90" fmla="*/ 60 w 98"/>
                  <a:gd name="T91" fmla="*/ 74 h 144"/>
                  <a:gd name="T92" fmla="*/ 27 w 98"/>
                  <a:gd name="T93" fmla="*/ 50 h 144"/>
                  <a:gd name="T94" fmla="*/ 24 w 98"/>
                  <a:gd name="T95" fmla="*/ 46 h 144"/>
                  <a:gd name="T96" fmla="*/ 20 w 98"/>
                  <a:gd name="T97" fmla="*/ 39 h 144"/>
                  <a:gd name="T98" fmla="*/ 19 w 98"/>
                  <a:gd name="T99" fmla="*/ 36 h 144"/>
                  <a:gd name="T100" fmla="*/ 27 w 98"/>
                  <a:gd name="T101" fmla="*/ 26 h 144"/>
                  <a:gd name="T102" fmla="*/ 27 w 98"/>
                  <a:gd name="T103" fmla="*/ 5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8" h="144">
                    <a:moveTo>
                      <a:pt x="60" y="74"/>
                    </a:moveTo>
                    <a:cubicBezTo>
                      <a:pt x="60" y="66"/>
                      <a:pt x="66" y="58"/>
                      <a:pt x="75" y="57"/>
                    </a:cubicBezTo>
                    <a:cubicBezTo>
                      <a:pt x="75" y="50"/>
                      <a:pt x="75" y="43"/>
                      <a:pt x="74" y="36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8" y="41"/>
                      <a:pt x="78" y="49"/>
                      <a:pt x="7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0"/>
                      <a:pt x="98" y="43"/>
                      <a:pt x="92" y="3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1" y="0"/>
                      <a:pt x="64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0"/>
                      <a:pt x="31" y="0"/>
                      <a:pt x="31" y="0"/>
                    </a:cubicBezTo>
                    <a:cubicBezTo>
                      <a:pt x="29" y="1"/>
                      <a:pt x="27" y="2"/>
                      <a:pt x="25" y="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9" y="69"/>
                      <a:pt x="23" y="67"/>
                      <a:pt x="26" y="65"/>
                    </a:cubicBezTo>
                    <a:cubicBezTo>
                      <a:pt x="26" y="69"/>
                      <a:pt x="26" y="72"/>
                      <a:pt x="26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7" y="76"/>
                      <a:pt x="27" y="76"/>
                      <a:pt x="28" y="76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24"/>
                      <a:pt x="50" y="89"/>
                      <a:pt x="50" y="76"/>
                    </a:cubicBezTo>
                    <a:cubicBezTo>
                      <a:pt x="50" y="76"/>
                      <a:pt x="51" y="76"/>
                      <a:pt x="52" y="76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60" y="144"/>
                      <a:pt x="60" y="144"/>
                      <a:pt x="60" y="144"/>
                    </a:cubicBezTo>
                    <a:lnTo>
                      <a:pt x="60" y="74"/>
                    </a:lnTo>
                    <a:close/>
                    <a:moveTo>
                      <a:pt x="27" y="50"/>
                    </a:move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34"/>
                      <a:pt x="27" y="42"/>
                      <a:pt x="2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65"/>
              <p:cNvSpPr/>
              <p:nvPr/>
            </p:nvSpPr>
            <p:spPr bwMode="auto">
              <a:xfrm>
                <a:off x="6099176" y="3230563"/>
                <a:ext cx="220663" cy="198438"/>
              </a:xfrm>
              <a:custGeom>
                <a:avLst/>
                <a:gdLst>
                  <a:gd name="T0" fmla="*/ 1 w 58"/>
                  <a:gd name="T1" fmla="*/ 52 h 52"/>
                  <a:gd name="T2" fmla="*/ 30 w 58"/>
                  <a:gd name="T3" fmla="*/ 52 h 52"/>
                  <a:gd name="T4" fmla="*/ 58 w 58"/>
                  <a:gd name="T5" fmla="*/ 52 h 52"/>
                  <a:gd name="T6" fmla="*/ 55 w 58"/>
                  <a:gd name="T7" fmla="*/ 8 h 52"/>
                  <a:gd name="T8" fmla="*/ 47 w 58"/>
                  <a:gd name="T9" fmla="*/ 0 h 52"/>
                  <a:gd name="T10" fmla="*/ 40 w 58"/>
                  <a:gd name="T11" fmla="*/ 0 h 52"/>
                  <a:gd name="T12" fmla="*/ 45 w 58"/>
                  <a:gd name="T13" fmla="*/ 4 h 52"/>
                  <a:gd name="T14" fmla="*/ 38 w 58"/>
                  <a:gd name="T15" fmla="*/ 8 h 52"/>
                  <a:gd name="T16" fmla="*/ 41 w 58"/>
                  <a:gd name="T17" fmla="*/ 13 h 52"/>
                  <a:gd name="T18" fmla="*/ 29 w 58"/>
                  <a:gd name="T19" fmla="*/ 41 h 52"/>
                  <a:gd name="T20" fmla="*/ 29 w 58"/>
                  <a:gd name="T21" fmla="*/ 41 h 52"/>
                  <a:gd name="T22" fmla="*/ 29 w 58"/>
                  <a:gd name="T23" fmla="*/ 41 h 52"/>
                  <a:gd name="T24" fmla="*/ 29 w 58"/>
                  <a:gd name="T25" fmla="*/ 41 h 52"/>
                  <a:gd name="T26" fmla="*/ 29 w 58"/>
                  <a:gd name="T27" fmla="*/ 41 h 52"/>
                  <a:gd name="T28" fmla="*/ 16 w 58"/>
                  <a:gd name="T29" fmla="*/ 13 h 52"/>
                  <a:gd name="T30" fmla="*/ 19 w 58"/>
                  <a:gd name="T31" fmla="*/ 8 h 52"/>
                  <a:gd name="T32" fmla="*/ 12 w 58"/>
                  <a:gd name="T33" fmla="*/ 4 h 52"/>
                  <a:gd name="T34" fmla="*/ 17 w 58"/>
                  <a:gd name="T35" fmla="*/ 0 h 52"/>
                  <a:gd name="T36" fmla="*/ 11 w 58"/>
                  <a:gd name="T37" fmla="*/ 0 h 52"/>
                  <a:gd name="T38" fmla="*/ 11 w 58"/>
                  <a:gd name="T39" fmla="*/ 0 h 52"/>
                  <a:gd name="T40" fmla="*/ 3 w 58"/>
                  <a:gd name="T41" fmla="*/ 8 h 52"/>
                  <a:gd name="T42" fmla="*/ 0 w 58"/>
                  <a:gd name="T43" fmla="*/ 52 h 52"/>
                  <a:gd name="T44" fmla="*/ 1 w 58"/>
                  <a:gd name="T4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2">
                    <a:moveTo>
                      <a:pt x="1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4" y="0"/>
                      <a:pt x="40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6"/>
              <p:cNvSpPr/>
              <p:nvPr/>
            </p:nvSpPr>
            <p:spPr bwMode="auto">
              <a:xfrm>
                <a:off x="6019801" y="3633788"/>
                <a:ext cx="111125" cy="103188"/>
              </a:xfrm>
              <a:custGeom>
                <a:avLst/>
                <a:gdLst>
                  <a:gd name="T0" fmla="*/ 27 w 29"/>
                  <a:gd name="T1" fmla="*/ 0 h 27"/>
                  <a:gd name="T2" fmla="*/ 26 w 29"/>
                  <a:gd name="T3" fmla="*/ 0 h 27"/>
                  <a:gd name="T4" fmla="*/ 1 w 29"/>
                  <a:gd name="T5" fmla="*/ 24 h 27"/>
                  <a:gd name="T6" fmla="*/ 1 w 29"/>
                  <a:gd name="T7" fmla="*/ 27 h 27"/>
                  <a:gd name="T8" fmla="*/ 2 w 29"/>
                  <a:gd name="T9" fmla="*/ 27 h 27"/>
                  <a:gd name="T10" fmla="*/ 4 w 29"/>
                  <a:gd name="T11" fmla="*/ 27 h 27"/>
                  <a:gd name="T12" fmla="*/ 29 w 29"/>
                  <a:gd name="T13" fmla="*/ 3 h 27"/>
                  <a:gd name="T14" fmla="*/ 29 w 29"/>
                  <a:gd name="T15" fmla="*/ 0 h 27"/>
                  <a:gd name="T16" fmla="*/ 27 w 2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7"/>
              <p:cNvSpPr>
                <a:spLocks noEditPoints="1"/>
              </p:cNvSpPr>
              <p:nvPr/>
            </p:nvSpPr>
            <p:spPr bwMode="auto">
              <a:xfrm>
                <a:off x="5967413" y="3448050"/>
                <a:ext cx="504825" cy="346075"/>
              </a:xfrm>
              <a:custGeom>
                <a:avLst/>
                <a:gdLst>
                  <a:gd name="T0" fmla="*/ 128 w 133"/>
                  <a:gd name="T1" fmla="*/ 4 h 91"/>
                  <a:gd name="T2" fmla="*/ 118 w 133"/>
                  <a:gd name="T3" fmla="*/ 0 h 91"/>
                  <a:gd name="T4" fmla="*/ 15 w 133"/>
                  <a:gd name="T5" fmla="*/ 0 h 91"/>
                  <a:gd name="T6" fmla="*/ 5 w 133"/>
                  <a:gd name="T7" fmla="*/ 4 h 91"/>
                  <a:gd name="T8" fmla="*/ 0 w 133"/>
                  <a:gd name="T9" fmla="*/ 17 h 91"/>
                  <a:gd name="T10" fmla="*/ 0 w 133"/>
                  <a:gd name="T11" fmla="*/ 75 h 91"/>
                  <a:gd name="T12" fmla="*/ 15 w 133"/>
                  <a:gd name="T13" fmla="*/ 91 h 91"/>
                  <a:gd name="T14" fmla="*/ 118 w 133"/>
                  <a:gd name="T15" fmla="*/ 91 h 91"/>
                  <a:gd name="T16" fmla="*/ 133 w 133"/>
                  <a:gd name="T17" fmla="*/ 75 h 91"/>
                  <a:gd name="T18" fmla="*/ 133 w 133"/>
                  <a:gd name="T19" fmla="*/ 17 h 91"/>
                  <a:gd name="T20" fmla="*/ 128 w 133"/>
                  <a:gd name="T21" fmla="*/ 4 h 91"/>
                  <a:gd name="T22" fmla="*/ 66 w 133"/>
                  <a:gd name="T23" fmla="*/ 50 h 91"/>
                  <a:gd name="T24" fmla="*/ 17 w 133"/>
                  <a:gd name="T25" fmla="*/ 10 h 91"/>
                  <a:gd name="T26" fmla="*/ 115 w 133"/>
                  <a:gd name="T27" fmla="*/ 10 h 91"/>
                  <a:gd name="T28" fmla="*/ 66 w 133"/>
                  <a:gd name="T29" fmla="*/ 50 h 91"/>
                  <a:gd name="T30" fmla="*/ 123 w 133"/>
                  <a:gd name="T31" fmla="*/ 75 h 91"/>
                  <a:gd name="T32" fmla="*/ 118 w 133"/>
                  <a:gd name="T33" fmla="*/ 80 h 91"/>
                  <a:gd name="T34" fmla="*/ 15 w 133"/>
                  <a:gd name="T35" fmla="*/ 80 h 91"/>
                  <a:gd name="T36" fmla="*/ 10 w 133"/>
                  <a:gd name="T37" fmla="*/ 75 h 91"/>
                  <a:gd name="T38" fmla="*/ 10 w 133"/>
                  <a:gd name="T39" fmla="*/ 17 h 91"/>
                  <a:gd name="T40" fmla="*/ 62 w 133"/>
                  <a:gd name="T41" fmla="*/ 60 h 91"/>
                  <a:gd name="T42" fmla="*/ 66 w 133"/>
                  <a:gd name="T43" fmla="*/ 61 h 91"/>
                  <a:gd name="T44" fmla="*/ 70 w 133"/>
                  <a:gd name="T45" fmla="*/ 60 h 91"/>
                  <a:gd name="T46" fmla="*/ 123 w 133"/>
                  <a:gd name="T47" fmla="*/ 17 h 91"/>
                  <a:gd name="T48" fmla="*/ 123 w 133"/>
                  <a:gd name="T49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" h="91">
                    <a:moveTo>
                      <a:pt x="128" y="4"/>
                    </a:moveTo>
                    <a:cubicBezTo>
                      <a:pt x="125" y="1"/>
                      <a:pt x="121" y="0"/>
                      <a:pt x="1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8" y="1"/>
                      <a:pt x="5" y="4"/>
                    </a:cubicBezTo>
                    <a:cubicBezTo>
                      <a:pt x="3" y="6"/>
                      <a:pt x="0" y="11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1"/>
                      <a:pt x="15" y="91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26" y="91"/>
                      <a:pt x="133" y="84"/>
                      <a:pt x="133" y="75"/>
                    </a:cubicBezTo>
                    <a:cubicBezTo>
                      <a:pt x="133" y="17"/>
                      <a:pt x="133" y="17"/>
                      <a:pt x="133" y="17"/>
                    </a:cubicBezTo>
                    <a:cubicBezTo>
                      <a:pt x="133" y="11"/>
                      <a:pt x="130" y="6"/>
                      <a:pt x="128" y="4"/>
                    </a:cubicBezTo>
                    <a:close/>
                    <a:moveTo>
                      <a:pt x="66" y="50"/>
                    </a:moveTo>
                    <a:cubicBezTo>
                      <a:pt x="17" y="10"/>
                      <a:pt x="17" y="10"/>
                      <a:pt x="17" y="10"/>
                    </a:cubicBezTo>
                    <a:cubicBezTo>
                      <a:pt x="115" y="10"/>
                      <a:pt x="115" y="10"/>
                      <a:pt x="115" y="10"/>
                    </a:cubicBezTo>
                    <a:lnTo>
                      <a:pt x="66" y="50"/>
                    </a:lnTo>
                    <a:close/>
                    <a:moveTo>
                      <a:pt x="123" y="75"/>
                    </a:moveTo>
                    <a:cubicBezTo>
                      <a:pt x="123" y="78"/>
                      <a:pt x="120" y="80"/>
                      <a:pt x="118" y="80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2" y="80"/>
                      <a:pt x="10" y="78"/>
                      <a:pt x="10" y="7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4" y="61"/>
                      <a:pt x="65" y="61"/>
                      <a:pt x="66" y="61"/>
                    </a:cubicBezTo>
                    <a:cubicBezTo>
                      <a:pt x="68" y="61"/>
                      <a:pt x="69" y="61"/>
                      <a:pt x="70" y="60"/>
                    </a:cubicBezTo>
                    <a:cubicBezTo>
                      <a:pt x="123" y="17"/>
                      <a:pt x="123" y="17"/>
                      <a:pt x="123" y="17"/>
                    </a:cubicBezTo>
                    <a:lnTo>
                      <a:pt x="123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8"/>
              <p:cNvSpPr/>
              <p:nvPr/>
            </p:nvSpPr>
            <p:spPr bwMode="auto">
              <a:xfrm>
                <a:off x="6305551" y="3633788"/>
                <a:ext cx="114300" cy="103188"/>
              </a:xfrm>
              <a:custGeom>
                <a:avLst/>
                <a:gdLst>
                  <a:gd name="T0" fmla="*/ 26 w 30"/>
                  <a:gd name="T1" fmla="*/ 27 h 27"/>
                  <a:gd name="T2" fmla="*/ 28 w 30"/>
                  <a:gd name="T3" fmla="*/ 27 h 27"/>
                  <a:gd name="T4" fmla="*/ 29 w 30"/>
                  <a:gd name="T5" fmla="*/ 27 h 27"/>
                  <a:gd name="T6" fmla="*/ 29 w 30"/>
                  <a:gd name="T7" fmla="*/ 24 h 27"/>
                  <a:gd name="T8" fmla="*/ 4 w 30"/>
                  <a:gd name="T9" fmla="*/ 0 h 27"/>
                  <a:gd name="T10" fmla="*/ 3 w 30"/>
                  <a:gd name="T11" fmla="*/ 0 h 27"/>
                  <a:gd name="T12" fmla="*/ 1 w 30"/>
                  <a:gd name="T13" fmla="*/ 0 h 27"/>
                  <a:gd name="T14" fmla="*/ 1 w 30"/>
                  <a:gd name="T15" fmla="*/ 3 h 27"/>
                  <a:gd name="T16" fmla="*/ 26 w 30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7">
                    <a:moveTo>
                      <a:pt x="26" y="27"/>
                    </a:moveTo>
                    <a:cubicBezTo>
                      <a:pt x="26" y="27"/>
                      <a:pt x="27" y="27"/>
                      <a:pt x="28" y="27"/>
                    </a:cubicBezTo>
                    <a:cubicBezTo>
                      <a:pt x="28" y="27"/>
                      <a:pt x="29" y="27"/>
                      <a:pt x="29" y="27"/>
                    </a:cubicBezTo>
                    <a:cubicBezTo>
                      <a:pt x="30" y="26"/>
                      <a:pt x="30" y="25"/>
                      <a:pt x="29" y="2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3"/>
                    </a:cubicBezTo>
                    <a:lnTo>
                      <a:pt x="2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69"/>
              <p:cNvSpPr/>
              <p:nvPr/>
            </p:nvSpPr>
            <p:spPr bwMode="auto">
              <a:xfrm>
                <a:off x="6016626" y="3413125"/>
                <a:ext cx="79375" cy="57150"/>
              </a:xfrm>
              <a:custGeom>
                <a:avLst/>
                <a:gdLst>
                  <a:gd name="T0" fmla="*/ 1 w 21"/>
                  <a:gd name="T1" fmla="*/ 15 h 15"/>
                  <a:gd name="T2" fmla="*/ 21 w 21"/>
                  <a:gd name="T3" fmla="*/ 14 h 15"/>
                  <a:gd name="T4" fmla="*/ 20 w 21"/>
                  <a:gd name="T5" fmla="*/ 0 h 15"/>
                  <a:gd name="T6" fmla="*/ 0 w 21"/>
                  <a:gd name="T7" fmla="*/ 0 h 15"/>
                  <a:gd name="T8" fmla="*/ 1 w 2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1" y="15"/>
                    </a:moveTo>
                    <a:cubicBezTo>
                      <a:pt x="8" y="15"/>
                      <a:pt x="14" y="14"/>
                      <a:pt x="21" y="14"/>
                    </a:cubicBezTo>
                    <a:cubicBezTo>
                      <a:pt x="20" y="8"/>
                      <a:pt x="20" y="4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9" name="Jewel - Simple Gif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0" y="-1211826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51" y="2662728"/>
            <a:ext cx="1399822" cy="1399822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2000" fill="hold" nodeType="withEffect" p14:presetBounceEnd="2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22000" fill="hold" nodeType="withEffect" p14:presetBounceEnd="2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22000" fill="hold" nodeType="withEffect" p14:presetBounceEnd="2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22000" fill="hold" nodeType="withEffect" p14:presetBounceEnd="2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22000" fill="hold" nodeType="withEffect" p14:presetBounceEnd="2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"/>
                    </p:tgtEl>
                  </p:cMediaNode>
                </p:audio>
              </p:childTnLst>
            </p:cTn>
          </p:par>
        </p:tnLst>
        <p:bldLst>
          <p:bldP spid="4" grpId="0" animBg="1"/>
          <p:bldP spid="5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accel="22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22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22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22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22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"/>
                    </p:tgtEl>
                  </p:cMediaNode>
                </p:audio>
              </p:childTnLst>
            </p:cTn>
          </p:par>
        </p:tnLst>
        <p:bldLst>
          <p:bldP spid="4" grpId="0" animBg="1"/>
          <p:bldP spid="5" grpId="0"/>
          <p:bldP spid="11" grpId="0"/>
          <p:bldP spid="1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菜品详情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07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8116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63220" y="1272540"/>
            <a:ext cx="7396480" cy="446849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511674" y="2494280"/>
            <a:ext cx="6381750" cy="492760"/>
            <a:chOff x="-3568623" y="4969890"/>
            <a:chExt cx="6256669" cy="492760"/>
          </a:xfrm>
        </p:grpSpPr>
        <p:sp>
          <p:nvSpPr>
            <p:cNvPr id="9" name="MH_Text_1"/>
            <p:cNvSpPr/>
            <p:nvPr>
              <p:custDataLst>
                <p:tags r:id="rId6"/>
              </p:custDataLst>
            </p:nvPr>
          </p:nvSpPr>
          <p:spPr>
            <a:xfrm>
              <a:off x="1197029" y="4969890"/>
              <a:ext cx="1491017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菜品详情</a:t>
              </a:r>
            </a:p>
          </p:txBody>
        </p:sp>
        <p:cxnSp>
          <p:nvCxnSpPr>
            <p:cNvPr id="10" name="MH_Other_2"/>
            <p:cNvCxnSpPr>
              <a:endCxn id="9" idx="1"/>
            </p:cNvCxnSpPr>
            <p:nvPr>
              <p:custDataLst>
                <p:tags r:id="rId7"/>
              </p:custDataLst>
            </p:nvPr>
          </p:nvCxnSpPr>
          <p:spPr>
            <a:xfrm flipV="1">
              <a:off x="-3568623" y="5216270"/>
              <a:ext cx="4765652" cy="7239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036956" y="3756660"/>
            <a:ext cx="9943465" cy="492760"/>
            <a:chOff x="-6354851" y="3189985"/>
            <a:chExt cx="8838047" cy="492760"/>
          </a:xfrm>
        </p:grpSpPr>
        <p:sp>
          <p:nvSpPr>
            <p:cNvPr id="19" name="MH_Text_1"/>
            <p:cNvSpPr/>
            <p:nvPr>
              <p:custDataLst>
                <p:tags r:id="rId4"/>
              </p:custDataLst>
            </p:nvPr>
          </p:nvSpPr>
          <p:spPr>
            <a:xfrm>
              <a:off x="976794" y="3189985"/>
              <a:ext cx="1506402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评论互动区</a:t>
              </a:r>
            </a:p>
          </p:txBody>
        </p:sp>
        <p:cxnSp>
          <p:nvCxnSpPr>
            <p:cNvPr id="20" name="MH_Other_2"/>
            <p:cNvCxnSpPr>
              <a:endCxn id="19" idx="1"/>
            </p:cNvCxnSpPr>
            <p:nvPr>
              <p:custDataLst>
                <p:tags r:id="rId5"/>
              </p:custDataLst>
            </p:nvPr>
          </p:nvCxnSpPr>
          <p:spPr>
            <a:xfrm>
              <a:off x="-6354851" y="3421125"/>
              <a:ext cx="7331645" cy="1524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7535545" y="5192395"/>
            <a:ext cx="4056380" cy="492760"/>
            <a:chOff x="-1017236" y="2904870"/>
            <a:chExt cx="3500432" cy="492760"/>
          </a:xfrm>
        </p:grpSpPr>
        <p:sp>
          <p:nvSpPr>
            <p:cNvPr id="24" name="MH_Text_1"/>
            <p:cNvSpPr/>
            <p:nvPr>
              <p:custDataLst>
                <p:tags r:id="rId2"/>
              </p:custDataLst>
            </p:nvPr>
          </p:nvSpPr>
          <p:spPr>
            <a:xfrm>
              <a:off x="124540" y="2904870"/>
              <a:ext cx="2358656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点赞或恢复该评论</a:t>
              </a:r>
            </a:p>
          </p:txBody>
        </p:sp>
        <p:cxnSp>
          <p:nvCxnSpPr>
            <p:cNvPr id="25" name="MH_Other_2"/>
            <p:cNvCxnSpPr>
              <a:endCxn id="24" idx="1"/>
            </p:cNvCxnSpPr>
            <p:nvPr>
              <p:custDataLst>
                <p:tags r:id="rId3"/>
              </p:custDataLst>
            </p:nvPr>
          </p:nvCxnSpPr>
          <p:spPr>
            <a:xfrm flipV="1">
              <a:off x="-1017236" y="3151250"/>
              <a:ext cx="1141969" cy="635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排行页面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08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61260" y="1297940"/>
            <a:ext cx="6876415" cy="41783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8481695" y="1471930"/>
            <a:ext cx="3352800" cy="492760"/>
            <a:chOff x="-384258" y="3632580"/>
            <a:chExt cx="3287086" cy="492760"/>
          </a:xfrm>
        </p:grpSpPr>
        <p:sp>
          <p:nvSpPr>
            <p:cNvPr id="9" name="MH_Text_1"/>
            <p:cNvSpPr/>
            <p:nvPr>
              <p:custDataLst>
                <p:tags r:id="rId8"/>
              </p:custDataLst>
            </p:nvPr>
          </p:nvSpPr>
          <p:spPr>
            <a:xfrm>
              <a:off x="1434845" y="3632580"/>
              <a:ext cx="1467983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销量排序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10" name="MH_Other_2"/>
            <p:cNvCxnSpPr>
              <a:endCxn id="9" idx="1"/>
            </p:cNvCxnSpPr>
            <p:nvPr>
              <p:custDataLst>
                <p:tags r:id="rId9"/>
              </p:custDataLst>
            </p:nvPr>
          </p:nvCxnSpPr>
          <p:spPr>
            <a:xfrm flipV="1">
              <a:off x="-384258" y="3878960"/>
              <a:ext cx="1819275" cy="1397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8517751" y="4420615"/>
            <a:ext cx="3281045" cy="492760"/>
            <a:chOff x="-151269" y="3878960"/>
            <a:chExt cx="3281045" cy="492760"/>
          </a:xfrm>
        </p:grpSpPr>
        <p:sp>
          <p:nvSpPr>
            <p:cNvPr id="19" name="MH_Text_1"/>
            <p:cNvSpPr/>
            <p:nvPr>
              <p:custDataLst>
                <p:tags r:id="rId6"/>
              </p:custDataLst>
            </p:nvPr>
          </p:nvSpPr>
          <p:spPr>
            <a:xfrm>
              <a:off x="1668006" y="3878960"/>
              <a:ext cx="1461770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收藏排序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20" name="MH_Other_2"/>
            <p:cNvCxnSpPr>
              <a:endCxn id="19" idx="1"/>
            </p:cNvCxnSpPr>
            <p:nvPr>
              <p:custDataLst>
                <p:tags r:id="rId7"/>
              </p:custDataLst>
            </p:nvPr>
          </p:nvCxnSpPr>
          <p:spPr>
            <a:xfrm flipV="1">
              <a:off x="-151269" y="4125340"/>
              <a:ext cx="1819275" cy="1397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76885" y="1695450"/>
            <a:ext cx="1946910" cy="492760"/>
            <a:chOff x="962521" y="3632580"/>
            <a:chExt cx="2073910" cy="492760"/>
          </a:xfrm>
        </p:grpSpPr>
        <p:sp>
          <p:nvSpPr>
            <p:cNvPr id="22" name="MH_Text_1"/>
            <p:cNvSpPr/>
            <p:nvPr>
              <p:custDataLst>
                <p:tags r:id="rId4"/>
              </p:custDataLst>
            </p:nvPr>
          </p:nvSpPr>
          <p:spPr>
            <a:xfrm>
              <a:off x="962521" y="3632580"/>
              <a:ext cx="1597025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今日推荐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23" name="MH_Other_2"/>
            <p:cNvCxnSpPr>
              <a:endCxn id="22" idx="3"/>
            </p:cNvCxnSpPr>
            <p:nvPr>
              <p:custDataLst>
                <p:tags r:id="rId5"/>
              </p:custDataLst>
            </p:nvPr>
          </p:nvCxnSpPr>
          <p:spPr>
            <a:xfrm flipH="1">
              <a:off x="2559546" y="3873880"/>
              <a:ext cx="476885" cy="508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78016" y="4134865"/>
            <a:ext cx="1974850" cy="492760"/>
            <a:chOff x="1061581" y="3632580"/>
            <a:chExt cx="1974850" cy="492760"/>
          </a:xfrm>
        </p:grpSpPr>
        <p:sp>
          <p:nvSpPr>
            <p:cNvPr id="26" name="MH_Text_1"/>
            <p:cNvSpPr/>
            <p:nvPr>
              <p:custDataLst>
                <p:tags r:id="rId2"/>
              </p:custDataLst>
            </p:nvPr>
          </p:nvSpPr>
          <p:spPr>
            <a:xfrm>
              <a:off x="1061581" y="3632580"/>
              <a:ext cx="1497965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评分排序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27" name="MH_Other_2"/>
            <p:cNvCxnSpPr>
              <a:endCxn id="26" idx="3"/>
            </p:cNvCxnSpPr>
            <p:nvPr>
              <p:custDataLst>
                <p:tags r:id="rId3"/>
              </p:custDataLst>
            </p:nvPr>
          </p:nvCxnSpPr>
          <p:spPr>
            <a:xfrm flipH="1">
              <a:off x="2559546" y="3873880"/>
              <a:ext cx="476885" cy="508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社区页面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309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09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400" y="998855"/>
            <a:ext cx="8132445" cy="486029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651240" y="2454275"/>
            <a:ext cx="3477260" cy="1951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用户发表的所有评论会同步到社区页。社区页同样采用瀑布流式设计，向下翻页会不断刷新。在社区页，可以浏览同学们对食堂菜品发表的评论，并进行点赞等操作。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0000" y="219710"/>
            <a:ext cx="2454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统计图页面</a:t>
            </a:r>
          </a:p>
        </p:txBody>
      </p:sp>
      <p:sp>
        <p:nvSpPr>
          <p:cNvPr id="12" name="矩形 11"/>
          <p:cNvSpPr/>
          <p:nvPr/>
        </p:nvSpPr>
        <p:spPr>
          <a:xfrm>
            <a:off x="3481936" y="312044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28216" y="725788"/>
            <a:ext cx="5897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按照食堂、类型、价格区间三个维度对菜品数量进行统计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10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6900" y="1280795"/>
            <a:ext cx="9107170" cy="449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0000" y="219710"/>
            <a:ext cx="1847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个人中心</a:t>
            </a:r>
          </a:p>
        </p:txBody>
      </p:sp>
      <p:sp>
        <p:nvSpPr>
          <p:cNvPr id="12" name="矩形 11"/>
          <p:cNvSpPr/>
          <p:nvPr/>
        </p:nvSpPr>
        <p:spPr>
          <a:xfrm>
            <a:off x="3297786" y="31267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26081" y="741663"/>
            <a:ext cx="4983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可以查看自己的个人信息、吃过的菜、收藏菜品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11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00150" y="1407795"/>
            <a:ext cx="9634220" cy="4671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02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后端设计</a:t>
            </a:r>
          </a:p>
        </p:txBody>
      </p:sp>
      <p:sp>
        <p:nvSpPr>
          <p:cNvPr id="7" name="矩形 6"/>
          <p:cNvSpPr/>
          <p:nvPr/>
        </p:nvSpPr>
        <p:spPr>
          <a:xfrm>
            <a:off x="5256533" y="2965683"/>
            <a:ext cx="2987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后端设计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2149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MH_SubTitle_1"/>
          <p:cNvSpPr/>
          <p:nvPr>
            <p:custDataLst>
              <p:tags r:id="rId1"/>
            </p:custDataLst>
          </p:nvPr>
        </p:nvSpPr>
        <p:spPr>
          <a:xfrm>
            <a:off x="2832546" y="1319711"/>
            <a:ext cx="1277184" cy="1277184"/>
          </a:xfrm>
          <a:prstGeom prst="ellips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View</a:t>
            </a:r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模块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212002" y="2596895"/>
            <a:ext cx="2554368" cy="3414469"/>
            <a:chOff x="1119802" y="2596260"/>
            <a:chExt cx="2554368" cy="3414469"/>
          </a:xfrm>
        </p:grpSpPr>
        <p:sp>
          <p:nvSpPr>
            <p:cNvPr id="21" name="MH_Text_1"/>
            <p:cNvSpPr/>
            <p:nvPr>
              <p:custDataLst>
                <p:tags r:id="rId5"/>
              </p:custDataLst>
            </p:nvPr>
          </p:nvSpPr>
          <p:spPr>
            <a:xfrm>
              <a:off x="1119802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在</a:t>
              </a:r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View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模块中，编写后端接口的每一个函数。每一个</a:t>
              </a:r>
              <a:r>
                <a:rPr lang="en-US" altLang="zh-CN" sz="1600" dirty="0" err="1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url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对应一个函数接口，在其中利用</a:t>
              </a:r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Django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提供的</a:t>
              </a:r>
              <a:r>
                <a:rPr lang="en-US" altLang="zh-CN" sz="1600" dirty="0" err="1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objects.create</a:t>
              </a:r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()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、</a:t>
              </a:r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 </a:t>
              </a:r>
              <a:r>
                <a:rPr lang="en-US" altLang="zh-CN" sz="1600" dirty="0" err="1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objects.filter</a:t>
              </a:r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()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、</a:t>
              </a:r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delete()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、</a:t>
              </a:r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update()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函数实现增删改查。并加入函数逻辑，满足前端需求。</a:t>
              </a:r>
              <a:endParaRPr lang="en-US" altLang="zh-CN" sz="1600" dirty="0">
                <a:solidFill>
                  <a:schemeClr val="accent1">
                    <a:lumMod val="50000"/>
                  </a:schemeClr>
                </a:solidFill>
                <a:ea typeface="黑体" panose="02010609060101010101" pitchFamily="49" charset="-122"/>
              </a:endParaRPr>
            </a:p>
          </p:txBody>
        </p:sp>
        <p:cxnSp>
          <p:nvCxnSpPr>
            <p:cNvPr id="22" name="MH_Other_2"/>
            <p:cNvCxnSpPr>
              <a:stCxn id="20" idx="4"/>
              <a:endCxn id="21" idx="0"/>
            </p:cNvCxnSpPr>
            <p:nvPr>
              <p:custDataLst>
                <p:tags r:id="rId6"/>
              </p:custDataLst>
            </p:nvPr>
          </p:nvCxnSpPr>
          <p:spPr>
            <a:xfrm>
              <a:off x="2378938" y="2596260"/>
              <a:ext cx="18048" cy="860101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MH_SubTitle_2"/>
          <p:cNvSpPr/>
          <p:nvPr>
            <p:custDataLst>
              <p:tags r:id="rId2"/>
            </p:custDataLst>
          </p:nvPr>
        </p:nvSpPr>
        <p:spPr>
          <a:xfrm>
            <a:off x="7196038" y="1319711"/>
            <a:ext cx="1277184" cy="1277184"/>
          </a:xfrm>
          <a:prstGeom prst="ellipse">
            <a:avLst/>
          </a:prstGeom>
          <a:solidFill>
            <a:schemeClr val="accent2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Model</a:t>
            </a:r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模块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557446" y="2596260"/>
            <a:ext cx="2554368" cy="3415104"/>
            <a:chOff x="4959151" y="2595625"/>
            <a:chExt cx="2554368" cy="3415104"/>
          </a:xfrm>
        </p:grpSpPr>
        <p:sp>
          <p:nvSpPr>
            <p:cNvPr id="24" name="MH_Text_2"/>
            <p:cNvSpPr/>
            <p:nvPr>
              <p:custDataLst>
                <p:tags r:id="rId3"/>
              </p:custDataLst>
            </p:nvPr>
          </p:nvSpPr>
          <p:spPr>
            <a:xfrm>
              <a:off x="4959151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ea typeface="黑体" panose="02010609060101010101" pitchFamily="49" charset="-122"/>
                </a:rPr>
                <a:t>在</a:t>
              </a:r>
              <a:r>
                <a:rPr lang="en-US" altLang="zh-CN" sz="1600" dirty="0">
                  <a:solidFill>
                    <a:schemeClr val="accent2">
                      <a:lumMod val="50000"/>
                    </a:schemeClr>
                  </a:solidFill>
                  <a:ea typeface="黑体" panose="02010609060101010101" pitchFamily="49" charset="-122"/>
                </a:rPr>
                <a:t>Model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ea typeface="黑体" panose="02010609060101010101" pitchFamily="49" charset="-122"/>
                </a:rPr>
                <a:t>模块中，写所有关系（表）的定义。包括关系的各种属性，</a:t>
              </a:r>
              <a:r>
                <a:rPr lang="en-US" altLang="zh-CN" sz="1600" dirty="0" err="1">
                  <a:solidFill>
                    <a:schemeClr val="accent2">
                      <a:lumMod val="50000"/>
                    </a:schemeClr>
                  </a:solidFill>
                  <a:ea typeface="黑体" panose="02010609060101010101" pitchFamily="49" charset="-122"/>
                </a:rPr>
                <a:t>ForeignKey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ea typeface="黑体" panose="02010609060101010101" pitchFamily="49" charset="-122"/>
                </a:rPr>
                <a:t>外键，</a:t>
              </a:r>
              <a:r>
                <a:rPr lang="en-US" altLang="zh-CN" sz="1600" dirty="0" err="1">
                  <a:solidFill>
                    <a:schemeClr val="accent2">
                      <a:lumMod val="50000"/>
                    </a:schemeClr>
                  </a:solidFill>
                  <a:ea typeface="黑体" panose="02010609060101010101" pitchFamily="49" charset="-122"/>
                </a:rPr>
                <a:t>ManyToManyField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ea typeface="黑体" panose="02010609060101010101" pitchFamily="49" charset="-122"/>
                </a:rPr>
                <a:t>多对多关系。</a:t>
              </a:r>
              <a:endParaRPr lang="en-US" altLang="zh-CN" sz="1600" dirty="0">
                <a:solidFill>
                  <a:schemeClr val="accent2">
                    <a:lumMod val="50000"/>
                  </a:schemeClr>
                </a:solidFill>
                <a:ea typeface="黑体" panose="02010609060101010101" pitchFamily="49" charset="-122"/>
              </a:endParaRPr>
            </a:p>
          </p:txBody>
        </p:sp>
        <p:cxnSp>
          <p:nvCxnSpPr>
            <p:cNvPr id="25" name="MH_Other_3"/>
            <p:cNvCxnSpPr>
              <a:stCxn id="23" idx="4"/>
              <a:endCxn id="24" idx="0"/>
            </p:cNvCxnSpPr>
            <p:nvPr>
              <p:custDataLst>
                <p:tags r:id="rId4"/>
              </p:custDataLst>
            </p:nvPr>
          </p:nvCxnSpPr>
          <p:spPr>
            <a:xfrm>
              <a:off x="6236335" y="2595625"/>
              <a:ext cx="635" cy="860425"/>
            </a:xfrm>
            <a:prstGeom prst="line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20" grpId="0" bldLvl="0" animBg="1"/>
      <p:bldP spid="2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44901" y="219710"/>
            <a:ext cx="651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首页    个性化推荐功能的实现</a:t>
            </a:r>
          </a:p>
        </p:txBody>
      </p:sp>
      <p:sp>
        <p:nvSpPr>
          <p:cNvPr id="12" name="矩形 11"/>
          <p:cNvSpPr/>
          <p:nvPr/>
        </p:nvSpPr>
        <p:spPr>
          <a:xfrm>
            <a:off x="2375131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1" name="图片 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8264" y="1140292"/>
            <a:ext cx="6969125" cy="42214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3F8251E-C250-6916-8EE1-44A13D7FA230}"/>
              </a:ext>
            </a:extLst>
          </p:cNvPr>
          <p:cNvSpPr txBox="1"/>
          <p:nvPr/>
        </p:nvSpPr>
        <p:spPr>
          <a:xfrm>
            <a:off x="7420078" y="962538"/>
            <a:ext cx="4550945" cy="420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3360"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根据用户对菜品评价的历史记录以及当前时间进行个性化推荐，对于打分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星、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星的好评，找到对应菜品背后的口味标签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Tag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，推荐包含该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Tag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的相似口味的菜品，并减少用户给予差评的菜品相似菜品的推荐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13360"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且加入了遗忘功能，即用户最近的评价会更大程度决定日推的内容，很早之前的好评差评会逐渐遗忘，用户近期的评价能实时快速地反映在日推结果上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911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626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搜索页面     搜索功能的实现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3522" y="1127993"/>
            <a:ext cx="5951687" cy="444436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DA9ECA8-AFD2-DF81-9D66-6C66B6EBA3C4}"/>
              </a:ext>
            </a:extLst>
          </p:cNvPr>
          <p:cNvGrpSpPr/>
          <p:nvPr/>
        </p:nvGrpSpPr>
        <p:grpSpPr>
          <a:xfrm>
            <a:off x="5594685" y="1039262"/>
            <a:ext cx="2063416" cy="492760"/>
            <a:chOff x="-384258" y="3632580"/>
            <a:chExt cx="2387422" cy="492760"/>
          </a:xfrm>
        </p:grpSpPr>
        <p:sp>
          <p:nvSpPr>
            <p:cNvPr id="19" name="MH_Text_1">
              <a:extLst>
                <a:ext uri="{FF2B5EF4-FFF2-40B4-BE49-F238E27FC236}">
                  <a16:creationId xmlns:a16="http://schemas.microsoft.com/office/drawing/2014/main" id="{60BD65A2-69CC-C639-40AC-73385D5EF72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25968" y="3632580"/>
              <a:ext cx="1277196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搜索框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20" name="MH_Other_2">
              <a:extLst>
                <a:ext uri="{FF2B5EF4-FFF2-40B4-BE49-F238E27FC236}">
                  <a16:creationId xmlns:a16="http://schemas.microsoft.com/office/drawing/2014/main" id="{5B793727-87B7-3E80-108A-C5AC3BA714C2}"/>
                </a:ext>
              </a:extLst>
            </p:cNvPr>
            <p:cNvCxnSpPr>
              <a:cxnSpLocks/>
              <a:endCxn id="19" idx="1"/>
            </p:cNvCxnSpPr>
            <p:nvPr>
              <p:custDataLst>
                <p:tags r:id="rId3"/>
              </p:custDataLst>
            </p:nvPr>
          </p:nvCxnSpPr>
          <p:spPr>
            <a:xfrm flipV="1">
              <a:off x="-384258" y="3878960"/>
              <a:ext cx="1110226" cy="1397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7650251-F262-E14E-B1F6-71F917E83D44}"/>
              </a:ext>
            </a:extLst>
          </p:cNvPr>
          <p:cNvSpPr txBox="1"/>
          <p:nvPr/>
        </p:nvSpPr>
        <p:spPr>
          <a:xfrm>
            <a:off x="6810623" y="1663944"/>
            <a:ext cx="5074319" cy="3372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3360"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根据用户输入的关键词和选择的口味标签、食堂、种类，进行搜索。通过近义词词组以及相关算法实现了近义词搜索，例如搜索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“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辛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”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，结果会有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“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辣子鸡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”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，搜索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“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温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”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，结果会有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“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炖肉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”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13360"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实现方法首先找到关键词对应的近义词组，当菜品名字包含该近义词组中任一的词，则该菜品加入到搜索结果。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366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92577" y="219693"/>
            <a:ext cx="510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评论区功能的实现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8116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3220" y="1272540"/>
            <a:ext cx="7589654" cy="446849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94497" y="3690486"/>
            <a:ext cx="3613599" cy="492760"/>
            <a:chOff x="-6392592" y="3123811"/>
            <a:chExt cx="3211875" cy="492760"/>
          </a:xfrm>
        </p:grpSpPr>
        <p:sp>
          <p:nvSpPr>
            <p:cNvPr id="19" name="MH_Text_1"/>
            <p:cNvSpPr/>
            <p:nvPr>
              <p:custDataLst>
                <p:tags r:id="rId2"/>
              </p:custDataLst>
            </p:nvPr>
          </p:nvSpPr>
          <p:spPr>
            <a:xfrm>
              <a:off x="-4704615" y="3123811"/>
              <a:ext cx="1523898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评论互动区</a:t>
              </a:r>
            </a:p>
          </p:txBody>
        </p:sp>
        <p:cxnSp>
          <p:nvCxnSpPr>
            <p:cNvPr id="20" name="MH_Other_2"/>
            <p:cNvCxnSpPr>
              <a:cxnSpLocks/>
              <a:endCxn id="19" idx="1"/>
            </p:cNvCxnSpPr>
            <p:nvPr>
              <p:custDataLst>
                <p:tags r:id="rId3"/>
              </p:custDataLst>
            </p:nvPr>
          </p:nvCxnSpPr>
          <p:spPr>
            <a:xfrm>
              <a:off x="-6392592" y="3354951"/>
              <a:ext cx="1687977" cy="1524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558E4EC-DD9D-5E0B-6899-07FAAF5B39D4}"/>
              </a:ext>
            </a:extLst>
          </p:cNvPr>
          <p:cNvSpPr txBox="1"/>
          <p:nvPr/>
        </p:nvSpPr>
        <p:spPr>
          <a:xfrm>
            <a:off x="8077936" y="1752461"/>
            <a:ext cx="40365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model.py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中建立两个表，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Comment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类记录评论，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Reply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类记录评论的评论（即子评论），其中列名记录了评论内容，点赞数，发布时间等等信息，实现类似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站的评论区，为用户提供了评论区互相交流的机会</a:t>
            </a:r>
          </a:p>
        </p:txBody>
      </p:sp>
    </p:spTree>
    <p:extLst>
      <p:ext uri="{BB962C8B-B14F-4D97-AF65-F5344CB8AC3E}">
        <p14:creationId xmlns:p14="http://schemas.microsoft.com/office/powerpoint/2010/main" val="4166283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9279" y="585373"/>
            <a:ext cx="3367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800" spc="300" dirty="0">
                <a:solidFill>
                  <a:schemeClr val="bg1"/>
                </a:solidFill>
              </a:rPr>
              <a:t>C</a:t>
            </a:r>
            <a:r>
              <a:rPr lang="en-US" altLang="zh-CN" sz="2400" spc="300" dirty="0">
                <a:solidFill>
                  <a:schemeClr val="bg1"/>
                </a:solidFill>
              </a:rPr>
              <a:t>ONTENTS</a:t>
            </a:r>
            <a:endParaRPr lang="zh-CN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5471" y="921645"/>
            <a:ext cx="223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6600" b="1" spc="300" dirty="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438248" y="1649887"/>
            <a:ext cx="720670" cy="642272"/>
            <a:chOff x="4438248" y="1649887"/>
            <a:chExt cx="720670" cy="642272"/>
          </a:xfrm>
        </p:grpSpPr>
        <p:sp>
          <p:nvSpPr>
            <p:cNvPr id="7" name="圆角矩形 6"/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38248" y="2615110"/>
            <a:ext cx="720670" cy="642272"/>
            <a:chOff x="4438248" y="2615110"/>
            <a:chExt cx="720670" cy="642272"/>
          </a:xfrm>
        </p:grpSpPr>
        <p:sp>
          <p:nvSpPr>
            <p:cNvPr id="8" name="圆角矩形 7"/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38248" y="2709794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38248" y="3580333"/>
            <a:ext cx="720670" cy="642272"/>
            <a:chOff x="4438248" y="3580333"/>
            <a:chExt cx="720670" cy="642272"/>
          </a:xfrm>
        </p:grpSpPr>
        <p:sp>
          <p:nvSpPr>
            <p:cNvPr id="9" name="圆角矩形 8"/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8248" y="367608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418836" y="1622388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18836" y="2587938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后端设计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18835" y="3558610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</a:p>
        </p:txBody>
      </p:sp>
      <p:sp>
        <p:nvSpPr>
          <p:cNvPr id="23" name="矩形 22"/>
          <p:cNvSpPr/>
          <p:nvPr/>
        </p:nvSpPr>
        <p:spPr>
          <a:xfrm>
            <a:off x="1124599" y="2703831"/>
            <a:ext cx="2954655" cy="376000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0" i="0" spc="600" dirty="0">
                <a:solidFill>
                  <a:schemeClr val="bg1">
                    <a:lumMod val="9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自强不息</a:t>
            </a:r>
            <a:endParaRPr lang="en-US" altLang="zh-CN" sz="6000" i="0" spc="600" dirty="0">
              <a:solidFill>
                <a:schemeClr val="bg1">
                  <a:lumMod val="95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6000" i="0" spc="600" dirty="0">
                <a:solidFill>
                  <a:schemeClr val="bg1">
                    <a:lumMod val="9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厚德载物</a:t>
            </a:r>
            <a:endParaRPr lang="zh-CN" altLang="en-US" sz="6000" spc="600" dirty="0">
              <a:solidFill>
                <a:schemeClr val="bg1">
                  <a:lumMod val="9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1329" y="2048884"/>
            <a:ext cx="2404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FRONTEND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1328" y="3008958"/>
            <a:ext cx="32745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31329" y="3983538"/>
            <a:ext cx="2404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" grpId="0"/>
      <p:bldP spid="17" grpId="0"/>
      <p:bldP spid="18" grpId="0"/>
      <p:bldP spid="19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86656" y="259047"/>
            <a:ext cx="382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排行功能的实现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32751" y="782267"/>
            <a:ext cx="6876415" cy="41783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579895" y="1251816"/>
            <a:ext cx="2562726" cy="492760"/>
            <a:chOff x="-384258" y="3632580"/>
            <a:chExt cx="3287086" cy="492760"/>
          </a:xfrm>
        </p:grpSpPr>
        <p:sp>
          <p:nvSpPr>
            <p:cNvPr id="9" name="MH_Text_1"/>
            <p:cNvSpPr/>
            <p:nvPr>
              <p:custDataLst>
                <p:tags r:id="rId8"/>
              </p:custDataLst>
            </p:nvPr>
          </p:nvSpPr>
          <p:spPr>
            <a:xfrm>
              <a:off x="1083725" y="3632580"/>
              <a:ext cx="1819103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销量排序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10" name="MH_Other_2"/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-384258" y="3892930"/>
              <a:ext cx="1467983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7619716" y="3216753"/>
            <a:ext cx="2715410" cy="492760"/>
            <a:chOff x="-941356" y="2700441"/>
            <a:chExt cx="2675469" cy="492760"/>
          </a:xfrm>
        </p:grpSpPr>
        <p:sp>
          <p:nvSpPr>
            <p:cNvPr id="19" name="MH_Text_1"/>
            <p:cNvSpPr/>
            <p:nvPr>
              <p:custDataLst>
                <p:tags r:id="rId6"/>
              </p:custDataLst>
            </p:nvPr>
          </p:nvSpPr>
          <p:spPr>
            <a:xfrm>
              <a:off x="272343" y="2700441"/>
              <a:ext cx="1461770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收藏排序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20" name="MH_Other_2"/>
            <p:cNvCxnSpPr>
              <a:cxnSpLocks/>
              <a:endCxn id="19" idx="1"/>
            </p:cNvCxnSpPr>
            <p:nvPr>
              <p:custDataLst>
                <p:tags r:id="rId7"/>
              </p:custDataLst>
            </p:nvPr>
          </p:nvCxnSpPr>
          <p:spPr>
            <a:xfrm>
              <a:off x="-941356" y="2946821"/>
              <a:ext cx="1213699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28759" y="1386747"/>
            <a:ext cx="1946910" cy="492760"/>
            <a:chOff x="962521" y="3632580"/>
            <a:chExt cx="2073910" cy="492760"/>
          </a:xfrm>
        </p:grpSpPr>
        <p:sp>
          <p:nvSpPr>
            <p:cNvPr id="22" name="MH_Text_1"/>
            <p:cNvSpPr/>
            <p:nvPr>
              <p:custDataLst>
                <p:tags r:id="rId4"/>
              </p:custDataLst>
            </p:nvPr>
          </p:nvSpPr>
          <p:spPr>
            <a:xfrm>
              <a:off x="962521" y="3632580"/>
              <a:ext cx="1597025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今日推荐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23" name="MH_Other_2"/>
            <p:cNvCxnSpPr>
              <a:endCxn id="22" idx="3"/>
            </p:cNvCxnSpPr>
            <p:nvPr>
              <p:custDataLst>
                <p:tags r:id="rId5"/>
              </p:custDataLst>
            </p:nvPr>
          </p:nvCxnSpPr>
          <p:spPr>
            <a:xfrm flipH="1">
              <a:off x="2559546" y="3873880"/>
              <a:ext cx="476885" cy="508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82403" y="3488476"/>
            <a:ext cx="1974850" cy="492760"/>
            <a:chOff x="1061581" y="3632580"/>
            <a:chExt cx="1974850" cy="492760"/>
          </a:xfrm>
        </p:grpSpPr>
        <p:sp>
          <p:nvSpPr>
            <p:cNvPr id="26" name="MH_Text_1"/>
            <p:cNvSpPr/>
            <p:nvPr>
              <p:custDataLst>
                <p:tags r:id="rId2"/>
              </p:custDataLst>
            </p:nvPr>
          </p:nvSpPr>
          <p:spPr>
            <a:xfrm>
              <a:off x="1061581" y="3632580"/>
              <a:ext cx="1497965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评分排序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27" name="MH_Other_2"/>
            <p:cNvCxnSpPr>
              <a:endCxn id="26" idx="3"/>
            </p:cNvCxnSpPr>
            <p:nvPr>
              <p:custDataLst>
                <p:tags r:id="rId3"/>
              </p:custDataLst>
            </p:nvPr>
          </p:nvCxnSpPr>
          <p:spPr>
            <a:xfrm flipH="1">
              <a:off x="2559546" y="3873880"/>
              <a:ext cx="476885" cy="508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C90A68F-EBF4-F01B-AEAA-F3C90A38D43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3488"/>
          <a:stretch/>
        </p:blipFill>
        <p:spPr>
          <a:xfrm>
            <a:off x="3127159" y="4983662"/>
            <a:ext cx="5982007" cy="15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86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03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</a:p>
        </p:txBody>
      </p:sp>
      <p:sp>
        <p:nvSpPr>
          <p:cNvPr id="7" name="矩形 6"/>
          <p:cNvSpPr/>
          <p:nvPr/>
        </p:nvSpPr>
        <p:spPr>
          <a:xfrm>
            <a:off x="5749826" y="2963169"/>
            <a:ext cx="4184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14947" y="219693"/>
            <a:ext cx="228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配置数据库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407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Setting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MH_Text_1"/>
          <p:cNvSpPr/>
          <p:nvPr>
            <p:custDataLst>
              <p:tags r:id="rId1"/>
            </p:custDataLst>
          </p:nvPr>
        </p:nvSpPr>
        <p:spPr>
          <a:xfrm>
            <a:off x="5211952" y="2381739"/>
            <a:ext cx="5104878" cy="71407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lvl="3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毕业论文答辩是一种有组织、有准备、有计划、有鉴定的比较正规的审查论文的重要形式</a:t>
            </a:r>
          </a:p>
        </p:txBody>
      </p:sp>
      <p:sp>
        <p:nvSpPr>
          <p:cNvPr id="21" name="MH_SubTitle_1"/>
          <p:cNvSpPr/>
          <p:nvPr>
            <p:custDataLst>
              <p:tags r:id="rId2"/>
            </p:custDataLst>
          </p:nvPr>
        </p:nvSpPr>
        <p:spPr>
          <a:xfrm>
            <a:off x="1875171" y="2368446"/>
            <a:ext cx="4476264" cy="734965"/>
          </a:xfrm>
          <a:custGeom>
            <a:avLst/>
            <a:gdLst>
              <a:gd name="connsiteX0" fmla="*/ 0 w 4775029"/>
              <a:gd name="connsiteY0" fmla="*/ 0 h 784225"/>
              <a:gd name="connsiteX1" fmla="*/ 4775029 w 4775029"/>
              <a:gd name="connsiteY1" fmla="*/ 0 h 784225"/>
              <a:gd name="connsiteX2" fmla="*/ 4654954 w 4775029"/>
              <a:gd name="connsiteY2" fmla="*/ 89434 h 784225"/>
              <a:gd name="connsiteX3" fmla="*/ 4226927 w 4775029"/>
              <a:gd name="connsiteY3" fmla="*/ 583952 h 784225"/>
              <a:gd name="connsiteX4" fmla="*/ 4109202 w 4775029"/>
              <a:gd name="connsiteY4" fmla="*/ 784225 h 784225"/>
              <a:gd name="connsiteX5" fmla="*/ 665826 w 4775029"/>
              <a:gd name="connsiteY5" fmla="*/ 784225 h 784225"/>
              <a:gd name="connsiteX6" fmla="*/ 548102 w 4775029"/>
              <a:gd name="connsiteY6" fmla="*/ 583952 h 784225"/>
              <a:gd name="connsiteX7" fmla="*/ 120074 w 4775029"/>
              <a:gd name="connsiteY7" fmla="*/ 89434 h 78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5029" h="784225">
                <a:moveTo>
                  <a:pt x="0" y="0"/>
                </a:moveTo>
                <a:lnTo>
                  <a:pt x="4775029" y="0"/>
                </a:lnTo>
                <a:lnTo>
                  <a:pt x="4654954" y="89434"/>
                </a:lnTo>
                <a:cubicBezTo>
                  <a:pt x="4497047" y="222063"/>
                  <a:pt x="4352971" y="389068"/>
                  <a:pt x="4226927" y="583952"/>
                </a:cubicBezTo>
                <a:lnTo>
                  <a:pt x="4109202" y="784225"/>
                </a:lnTo>
                <a:lnTo>
                  <a:pt x="665826" y="784225"/>
                </a:lnTo>
                <a:lnTo>
                  <a:pt x="548102" y="583952"/>
                </a:lnTo>
                <a:cubicBezTo>
                  <a:pt x="422057" y="389068"/>
                  <a:pt x="277981" y="222063"/>
                  <a:pt x="120074" y="8943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000" b="1" spc="300" dirty="0">
                <a:solidFill>
                  <a:srgbClr val="FFFFFF"/>
                </a:solidFill>
              </a:rPr>
              <a:t>创建数据库</a:t>
            </a:r>
          </a:p>
        </p:txBody>
      </p:sp>
      <p:sp>
        <p:nvSpPr>
          <p:cNvPr id="22" name="MH_Text_2"/>
          <p:cNvSpPr/>
          <p:nvPr>
            <p:custDataLst>
              <p:tags r:id="rId3"/>
            </p:custDataLst>
          </p:nvPr>
        </p:nvSpPr>
        <p:spPr>
          <a:xfrm>
            <a:off x="5211952" y="3128100"/>
            <a:ext cx="5104878" cy="69888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lvl="3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毕业论文答辩是一种有组织、有准备、有计划、有鉴定的比较正规的审查论文的重要形式</a:t>
            </a:r>
          </a:p>
        </p:txBody>
      </p:sp>
      <p:sp>
        <p:nvSpPr>
          <p:cNvPr id="23" name="MH_SubTitle_2"/>
          <p:cNvSpPr/>
          <p:nvPr>
            <p:custDataLst>
              <p:tags r:id="rId4"/>
            </p:custDataLst>
          </p:nvPr>
        </p:nvSpPr>
        <p:spPr>
          <a:xfrm>
            <a:off x="2499985" y="3103412"/>
            <a:ext cx="3228532" cy="734966"/>
          </a:xfrm>
          <a:custGeom>
            <a:avLst/>
            <a:gdLst>
              <a:gd name="connsiteX0" fmla="*/ 0 w 3443377"/>
              <a:gd name="connsiteY0" fmla="*/ 0 h 784225"/>
              <a:gd name="connsiteX1" fmla="*/ 3443377 w 3443377"/>
              <a:gd name="connsiteY1" fmla="*/ 0 h 784225"/>
              <a:gd name="connsiteX2" fmla="*/ 3441223 w 3443377"/>
              <a:gd name="connsiteY2" fmla="*/ 3664 h 784225"/>
              <a:gd name="connsiteX3" fmla="*/ 3163051 w 3443377"/>
              <a:gd name="connsiteY3" fmla="*/ 712559 h 784225"/>
              <a:gd name="connsiteX4" fmla="*/ 3146086 w 3443377"/>
              <a:gd name="connsiteY4" fmla="*/ 784225 h 784225"/>
              <a:gd name="connsiteX5" fmla="*/ 297291 w 3443377"/>
              <a:gd name="connsiteY5" fmla="*/ 784225 h 784225"/>
              <a:gd name="connsiteX6" fmla="*/ 280326 w 3443377"/>
              <a:gd name="connsiteY6" fmla="*/ 712559 h 784225"/>
              <a:gd name="connsiteX7" fmla="*/ 2154 w 3443377"/>
              <a:gd name="connsiteY7" fmla="*/ 3664 h 78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3377" h="784225">
                <a:moveTo>
                  <a:pt x="0" y="0"/>
                </a:moveTo>
                <a:lnTo>
                  <a:pt x="3443377" y="0"/>
                </a:lnTo>
                <a:lnTo>
                  <a:pt x="3441223" y="3664"/>
                </a:lnTo>
                <a:cubicBezTo>
                  <a:pt x="3327667" y="216413"/>
                  <a:pt x="3233542" y="454877"/>
                  <a:pt x="3163051" y="712559"/>
                </a:cubicBezTo>
                <a:lnTo>
                  <a:pt x="3146086" y="784225"/>
                </a:lnTo>
                <a:lnTo>
                  <a:pt x="297291" y="784225"/>
                </a:lnTo>
                <a:lnTo>
                  <a:pt x="280326" y="712559"/>
                </a:lnTo>
                <a:cubicBezTo>
                  <a:pt x="209835" y="454877"/>
                  <a:pt x="115711" y="216413"/>
                  <a:pt x="2154" y="366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000" b="1" spc="300" dirty="0">
                <a:solidFill>
                  <a:srgbClr val="FFFFFF"/>
                </a:solidFill>
              </a:rPr>
              <a:t>修改</a:t>
            </a:r>
            <a:r>
              <a:rPr lang="zh-CN" altLang="zh-CN" sz="2000" b="1" spc="300" dirty="0">
                <a:solidFill>
                  <a:srgbClr val="FFFFFF"/>
                </a:solidFill>
              </a:rPr>
              <a:t>数据库连接配置</a:t>
            </a:r>
            <a:endParaRPr lang="zh-CN" altLang="en-US" sz="2000" b="1" spc="300" dirty="0">
              <a:solidFill>
                <a:srgbClr val="FFFFFF"/>
              </a:solidFill>
            </a:endParaRPr>
          </a:p>
        </p:txBody>
      </p:sp>
      <p:sp>
        <p:nvSpPr>
          <p:cNvPr id="24" name="MH_Text_3"/>
          <p:cNvSpPr/>
          <p:nvPr>
            <p:custDataLst>
              <p:tags r:id="rId5"/>
            </p:custDataLst>
          </p:nvPr>
        </p:nvSpPr>
        <p:spPr>
          <a:xfrm>
            <a:off x="5211952" y="3866864"/>
            <a:ext cx="5104878" cy="70078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lvl="3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毕业论文答辩是一种有组织、有准备、有计划、有鉴定的比较正规的审查论文的重要形式</a:t>
            </a:r>
          </a:p>
        </p:txBody>
      </p:sp>
      <p:sp>
        <p:nvSpPr>
          <p:cNvPr id="25" name="MH_SubTitle_3"/>
          <p:cNvSpPr/>
          <p:nvPr>
            <p:custDataLst>
              <p:tags r:id="rId6"/>
            </p:custDataLst>
          </p:nvPr>
        </p:nvSpPr>
        <p:spPr>
          <a:xfrm>
            <a:off x="2779160" y="3838377"/>
            <a:ext cx="2670186" cy="734965"/>
          </a:xfrm>
          <a:custGeom>
            <a:avLst/>
            <a:gdLst>
              <a:gd name="connsiteX0" fmla="*/ 0 w 2848794"/>
              <a:gd name="connsiteY0" fmla="*/ 0 h 784225"/>
              <a:gd name="connsiteX1" fmla="*/ 2848794 w 2848794"/>
              <a:gd name="connsiteY1" fmla="*/ 0 h 784225"/>
              <a:gd name="connsiteX2" fmla="*/ 2803301 w 2848794"/>
              <a:gd name="connsiteY2" fmla="*/ 192181 h 784225"/>
              <a:gd name="connsiteX3" fmla="*/ 2729387 w 2848794"/>
              <a:gd name="connsiteY3" fmla="*/ 752539 h 784225"/>
              <a:gd name="connsiteX4" fmla="*/ 2728352 w 2848794"/>
              <a:gd name="connsiteY4" fmla="*/ 784225 h 784225"/>
              <a:gd name="connsiteX5" fmla="*/ 120443 w 2848794"/>
              <a:gd name="connsiteY5" fmla="*/ 784225 h 784225"/>
              <a:gd name="connsiteX6" fmla="*/ 119408 w 2848794"/>
              <a:gd name="connsiteY6" fmla="*/ 752539 h 784225"/>
              <a:gd name="connsiteX7" fmla="*/ 45493 w 2848794"/>
              <a:gd name="connsiteY7" fmla="*/ 192181 h 78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8794" h="784225">
                <a:moveTo>
                  <a:pt x="0" y="0"/>
                </a:moveTo>
                <a:lnTo>
                  <a:pt x="2848794" y="0"/>
                </a:lnTo>
                <a:lnTo>
                  <a:pt x="2803301" y="192181"/>
                </a:lnTo>
                <a:cubicBezTo>
                  <a:pt x="2767122" y="372030"/>
                  <a:pt x="2742069" y="559457"/>
                  <a:pt x="2729387" y="752539"/>
                </a:cubicBezTo>
                <a:lnTo>
                  <a:pt x="2728352" y="784225"/>
                </a:lnTo>
                <a:lnTo>
                  <a:pt x="120443" y="784225"/>
                </a:lnTo>
                <a:lnTo>
                  <a:pt x="119408" y="752539"/>
                </a:lnTo>
                <a:cubicBezTo>
                  <a:pt x="106725" y="559457"/>
                  <a:pt x="81672" y="372030"/>
                  <a:pt x="45493" y="192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000" b="1" spc="300" dirty="0">
                <a:solidFill>
                  <a:srgbClr val="FFFFFF"/>
                </a:solidFill>
              </a:rPr>
              <a:t>Django</a:t>
            </a:r>
            <a:r>
              <a:rPr lang="zh-CN" altLang="en-US" sz="2000" b="1" spc="300" dirty="0">
                <a:solidFill>
                  <a:srgbClr val="FFFFFF"/>
                </a:solidFill>
              </a:rPr>
              <a:t>迁移表</a:t>
            </a:r>
          </a:p>
        </p:txBody>
      </p:sp>
      <p:sp>
        <p:nvSpPr>
          <p:cNvPr id="26" name="MH_Text_4"/>
          <p:cNvSpPr/>
          <p:nvPr>
            <p:custDataLst>
              <p:tags r:id="rId7"/>
            </p:custDataLst>
          </p:nvPr>
        </p:nvSpPr>
        <p:spPr>
          <a:xfrm>
            <a:off x="5211952" y="4601830"/>
            <a:ext cx="5104878" cy="69888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lvl="3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毕业论文答辩是一种有组织、有准备、有计划、有鉴定的比较正规的审查论文的重要形式</a:t>
            </a:r>
          </a:p>
        </p:txBody>
      </p:sp>
      <p:sp>
        <p:nvSpPr>
          <p:cNvPr id="27" name="MH_SubTitle_4"/>
          <p:cNvSpPr/>
          <p:nvPr>
            <p:custDataLst>
              <p:tags r:id="rId8"/>
            </p:custDataLst>
          </p:nvPr>
        </p:nvSpPr>
        <p:spPr>
          <a:xfrm>
            <a:off x="2868419" y="4573344"/>
            <a:ext cx="2489768" cy="734966"/>
          </a:xfrm>
          <a:custGeom>
            <a:avLst/>
            <a:gdLst>
              <a:gd name="connsiteX0" fmla="*/ 23605 w 2655121"/>
              <a:gd name="connsiteY0" fmla="*/ 0 h 784225"/>
              <a:gd name="connsiteX1" fmla="*/ 2631515 w 2655121"/>
              <a:gd name="connsiteY1" fmla="*/ 0 h 784225"/>
              <a:gd name="connsiteX2" fmla="*/ 2622960 w 2655121"/>
              <a:gd name="connsiteY2" fmla="*/ 261938 h 784225"/>
              <a:gd name="connsiteX3" fmla="*/ 2632550 w 2655121"/>
              <a:gd name="connsiteY3" fmla="*/ 555562 h 784225"/>
              <a:gd name="connsiteX4" fmla="*/ 2655121 w 2655121"/>
              <a:gd name="connsiteY4" fmla="*/ 784225 h 784225"/>
              <a:gd name="connsiteX5" fmla="*/ 0 w 2655121"/>
              <a:gd name="connsiteY5" fmla="*/ 784225 h 784225"/>
              <a:gd name="connsiteX6" fmla="*/ 22571 w 2655121"/>
              <a:gd name="connsiteY6" fmla="*/ 555562 h 784225"/>
              <a:gd name="connsiteX7" fmla="*/ 32160 w 2655121"/>
              <a:gd name="connsiteY7" fmla="*/ 261938 h 78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5121" h="784225">
                <a:moveTo>
                  <a:pt x="23605" y="0"/>
                </a:moveTo>
                <a:lnTo>
                  <a:pt x="2631515" y="0"/>
                </a:lnTo>
                <a:lnTo>
                  <a:pt x="2622960" y="261938"/>
                </a:lnTo>
                <a:cubicBezTo>
                  <a:pt x="2622960" y="361066"/>
                  <a:pt x="2626209" y="459021"/>
                  <a:pt x="2632550" y="555562"/>
                </a:cubicBezTo>
                <a:lnTo>
                  <a:pt x="2655121" y="784225"/>
                </a:lnTo>
                <a:lnTo>
                  <a:pt x="0" y="784225"/>
                </a:lnTo>
                <a:lnTo>
                  <a:pt x="22571" y="555562"/>
                </a:lnTo>
                <a:cubicBezTo>
                  <a:pt x="28912" y="459021"/>
                  <a:pt x="32160" y="361066"/>
                  <a:pt x="32160" y="26193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000" b="1" spc="300" dirty="0">
                <a:solidFill>
                  <a:srgbClr val="FFFFFF"/>
                </a:solidFill>
              </a:rPr>
              <a:t>导入数据</a:t>
            </a:r>
          </a:p>
        </p:txBody>
      </p:sp>
      <p:sp>
        <p:nvSpPr>
          <p:cNvPr id="28" name="MH_Text_5"/>
          <p:cNvSpPr/>
          <p:nvPr>
            <p:custDataLst>
              <p:tags r:id="rId9"/>
            </p:custDataLst>
          </p:nvPr>
        </p:nvSpPr>
        <p:spPr>
          <a:xfrm>
            <a:off x="5211952" y="5336795"/>
            <a:ext cx="5104878" cy="69318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lvl="3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毕业论文答辩是一种有组织、有准备、有计划、有鉴定的比较正规的审查论文的重要形式</a:t>
            </a:r>
          </a:p>
        </p:txBody>
      </p:sp>
      <p:sp>
        <p:nvSpPr>
          <p:cNvPr id="29" name="MH_SubTitle_5"/>
          <p:cNvSpPr/>
          <p:nvPr>
            <p:custDataLst>
              <p:tags r:id="rId10"/>
            </p:custDataLst>
          </p:nvPr>
        </p:nvSpPr>
        <p:spPr>
          <a:xfrm>
            <a:off x="2703105" y="5295015"/>
            <a:ext cx="2812620" cy="734965"/>
          </a:xfrm>
          <a:custGeom>
            <a:avLst/>
            <a:gdLst>
              <a:gd name="connsiteX0" fmla="*/ 172588 w 3000297"/>
              <a:gd name="connsiteY0" fmla="*/ 0 h 784225"/>
              <a:gd name="connsiteX1" fmla="*/ 2827709 w 3000297"/>
              <a:gd name="connsiteY1" fmla="*/ 0 h 784225"/>
              <a:gd name="connsiteX2" fmla="*/ 2833284 w 3000297"/>
              <a:gd name="connsiteY2" fmla="*/ 56479 h 784225"/>
              <a:gd name="connsiteX3" fmla="*/ 2941510 w 3000297"/>
              <a:gd name="connsiteY3" fmla="*/ 595543 h 784225"/>
              <a:gd name="connsiteX4" fmla="*/ 3000297 w 3000297"/>
              <a:gd name="connsiteY4" fmla="*/ 784225 h 784225"/>
              <a:gd name="connsiteX5" fmla="*/ 0 w 3000297"/>
              <a:gd name="connsiteY5" fmla="*/ 784225 h 784225"/>
              <a:gd name="connsiteX6" fmla="*/ 58786 w 3000297"/>
              <a:gd name="connsiteY6" fmla="*/ 595543 h 784225"/>
              <a:gd name="connsiteX7" fmla="*/ 167013 w 3000297"/>
              <a:gd name="connsiteY7" fmla="*/ 56479 h 78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0297" h="784225">
                <a:moveTo>
                  <a:pt x="172588" y="0"/>
                </a:moveTo>
                <a:lnTo>
                  <a:pt x="2827709" y="0"/>
                </a:lnTo>
                <a:lnTo>
                  <a:pt x="2833284" y="56479"/>
                </a:lnTo>
                <a:cubicBezTo>
                  <a:pt x="2858025" y="243425"/>
                  <a:pt x="2894516" y="423755"/>
                  <a:pt x="2941510" y="595543"/>
                </a:cubicBezTo>
                <a:lnTo>
                  <a:pt x="3000297" y="784225"/>
                </a:lnTo>
                <a:lnTo>
                  <a:pt x="0" y="784225"/>
                </a:lnTo>
                <a:lnTo>
                  <a:pt x="58786" y="595543"/>
                </a:lnTo>
                <a:cubicBezTo>
                  <a:pt x="105780" y="423755"/>
                  <a:pt x="142271" y="243425"/>
                  <a:pt x="167013" y="564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000" b="1" spc="300" dirty="0">
                <a:solidFill>
                  <a:srgbClr val="FFFFFF"/>
                </a:solidFill>
              </a:rPr>
              <a:t>运行</a:t>
            </a:r>
          </a:p>
        </p:txBody>
      </p:sp>
      <p:sp>
        <p:nvSpPr>
          <p:cNvPr id="3" name="矩形 2"/>
          <p:cNvSpPr/>
          <p:nvPr/>
        </p:nvSpPr>
        <p:spPr>
          <a:xfrm>
            <a:off x="874314" y="1170894"/>
            <a:ext cx="10443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首先在</a:t>
            </a:r>
            <a:r>
              <a:rPr lang="en-US" altLang="zh-CN" dirty="0" err="1"/>
              <a:t>MySql</a:t>
            </a:r>
            <a:r>
              <a:rPr lang="zh-CN" altLang="en-US" dirty="0"/>
              <a:t>里创建数据库 </a:t>
            </a:r>
            <a:r>
              <a:rPr lang="zh-CN" altLang="zh-CN" dirty="0"/>
              <a:t>需要将我们提供的</a:t>
            </a:r>
            <a:r>
              <a:rPr lang="en-US" altLang="zh-CN" dirty="0" err="1"/>
              <a:t>sql</a:t>
            </a:r>
            <a:r>
              <a:rPr lang="zh-CN" altLang="zh-CN" dirty="0"/>
              <a:t>文件（</a:t>
            </a:r>
            <a:r>
              <a:rPr lang="en-US" altLang="zh-CN" dirty="0"/>
              <a:t>database.7z</a:t>
            </a:r>
            <a:r>
              <a:rPr lang="zh-CN" altLang="zh-CN" dirty="0"/>
              <a:t>）导入数据库，</a:t>
            </a:r>
            <a:r>
              <a:rPr lang="en-US" altLang="zh-CN" dirty="0" err="1"/>
              <a:t>sql</a:t>
            </a:r>
            <a:r>
              <a:rPr lang="zh-CN" altLang="zh-CN" dirty="0"/>
              <a:t>文件中包括了全部</a:t>
            </a:r>
            <a:r>
              <a:rPr lang="en-US" altLang="zh-CN" dirty="0"/>
              <a:t>682</a:t>
            </a:r>
            <a:r>
              <a:rPr lang="zh-CN" altLang="zh-CN" dirty="0"/>
              <a:t>道菜品信息、一些菜品评论以及管理员用户信息。</a:t>
            </a:r>
          </a:p>
          <a:p>
            <a:r>
              <a:rPr lang="zh-CN" altLang="zh-CN" dirty="0"/>
              <a:t>后端的数据库连接配置请在</a:t>
            </a:r>
            <a:r>
              <a:rPr lang="en-US" altLang="zh-CN" dirty="0"/>
              <a:t>/buaaDishWebsite/settings.py:94 </a:t>
            </a:r>
            <a:r>
              <a:rPr lang="zh-CN" altLang="zh-CN" dirty="0"/>
              <a:t>中修改。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83556" y="202331"/>
            <a:ext cx="2372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连接数据库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3315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 Database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MH_Other_1"/>
          <p:cNvSpPr/>
          <p:nvPr>
            <p:custDataLst>
              <p:tags r:id="rId1"/>
            </p:custDataLst>
          </p:nvPr>
        </p:nvSpPr>
        <p:spPr>
          <a:xfrm>
            <a:off x="9323453" y="3301425"/>
            <a:ext cx="626989" cy="537053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271595" y="0"/>
                </a:moveTo>
                <a:lnTo>
                  <a:pt x="271595" y="198572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0" y="198572"/>
                </a:lnTo>
                <a:lnTo>
                  <a:pt x="67899" y="198572"/>
                </a:lnTo>
                <a:lnTo>
                  <a:pt x="67899" y="0"/>
                </a:lnTo>
                <a:lnTo>
                  <a:pt x="271595" y="0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79429" tIns="0" rIns="79429" bIns="101848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1" name="MH_SubTitle_1"/>
          <p:cNvSpPr/>
          <p:nvPr>
            <p:custDataLst>
              <p:tags r:id="rId2"/>
            </p:custDataLst>
          </p:nvPr>
        </p:nvSpPr>
        <p:spPr>
          <a:xfrm>
            <a:off x="1290795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b="1" spc="300" dirty="0">
                <a:solidFill>
                  <a:schemeClr val="bg1"/>
                </a:solidFill>
              </a:rPr>
              <a:t>Django</a:t>
            </a:r>
            <a:r>
              <a:rPr lang="zh-CN" altLang="en-US" sz="2400" b="1" spc="300" dirty="0">
                <a:solidFill>
                  <a:schemeClr val="bg1"/>
                </a:solidFill>
              </a:rPr>
              <a:t>语句</a:t>
            </a:r>
          </a:p>
        </p:txBody>
      </p:sp>
      <p:sp>
        <p:nvSpPr>
          <p:cNvPr id="22" name="MH_Other_2"/>
          <p:cNvSpPr/>
          <p:nvPr>
            <p:custDataLst>
              <p:tags r:id="rId3"/>
            </p:custDataLst>
          </p:nvPr>
        </p:nvSpPr>
        <p:spPr>
          <a:xfrm>
            <a:off x="4042868" y="2006333"/>
            <a:ext cx="534483" cy="629560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0" y="79429"/>
                </a:moveTo>
                <a:lnTo>
                  <a:pt x="169747" y="79429"/>
                </a:lnTo>
                <a:lnTo>
                  <a:pt x="169747" y="0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169747" y="317715"/>
                </a:lnTo>
                <a:lnTo>
                  <a:pt x="0" y="317715"/>
                </a:lnTo>
                <a:lnTo>
                  <a:pt x="0" y="79429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0" tIns="79429" rIns="101848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3" name="MH_SubTitle_2"/>
          <p:cNvSpPr/>
          <p:nvPr>
            <p:custDataLst>
              <p:tags r:id="rId4"/>
            </p:custDataLst>
          </p:nvPr>
        </p:nvSpPr>
        <p:spPr>
          <a:xfrm>
            <a:off x="4831743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b="1" spc="300" dirty="0">
                <a:solidFill>
                  <a:schemeClr val="bg1"/>
                </a:solidFill>
              </a:rPr>
              <a:t>ORM</a:t>
            </a:r>
            <a:endParaRPr lang="zh-CN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4" name="MH_Other_3"/>
          <p:cNvSpPr/>
          <p:nvPr>
            <p:custDataLst>
              <p:tags r:id="rId5"/>
            </p:custDataLst>
          </p:nvPr>
        </p:nvSpPr>
        <p:spPr>
          <a:xfrm>
            <a:off x="7583816" y="2006333"/>
            <a:ext cx="534483" cy="629560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0" y="79429"/>
                </a:moveTo>
                <a:lnTo>
                  <a:pt x="169747" y="79429"/>
                </a:lnTo>
                <a:lnTo>
                  <a:pt x="169747" y="0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169747" y="317715"/>
                </a:lnTo>
                <a:lnTo>
                  <a:pt x="0" y="317715"/>
                </a:lnTo>
                <a:lnTo>
                  <a:pt x="0" y="79429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0" tIns="79429" rIns="101848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5" name="MH_SubTitle_3"/>
          <p:cNvSpPr/>
          <p:nvPr>
            <p:custDataLst>
              <p:tags r:id="rId6"/>
            </p:custDataLst>
          </p:nvPr>
        </p:nvSpPr>
        <p:spPr>
          <a:xfrm>
            <a:off x="8372691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b="1" spc="300" dirty="0">
                <a:solidFill>
                  <a:schemeClr val="bg1"/>
                </a:solidFill>
              </a:rPr>
              <a:t>SQL</a:t>
            </a:r>
            <a:r>
              <a:rPr lang="zh-CN" altLang="en-US" sz="2400" b="1" spc="300" dirty="0">
                <a:solidFill>
                  <a:schemeClr val="bg1"/>
                </a:solidFill>
              </a:rPr>
              <a:t>语句</a:t>
            </a:r>
          </a:p>
        </p:txBody>
      </p:sp>
      <p:sp>
        <p:nvSpPr>
          <p:cNvPr id="26" name="MH_SubTitle_4"/>
          <p:cNvSpPr/>
          <p:nvPr>
            <p:custDataLst>
              <p:tags r:id="rId7"/>
            </p:custDataLst>
          </p:nvPr>
        </p:nvSpPr>
        <p:spPr>
          <a:xfrm>
            <a:off x="8372691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b="1" spc="300" dirty="0" err="1">
                <a:solidFill>
                  <a:schemeClr val="bg1"/>
                </a:solidFill>
              </a:rPr>
              <a:t>mysqlclient</a:t>
            </a:r>
            <a:endParaRPr lang="zh-CN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7" name="MH_Other_4"/>
          <p:cNvSpPr/>
          <p:nvPr>
            <p:custDataLst>
              <p:tags r:id="rId8"/>
            </p:custDataLst>
          </p:nvPr>
        </p:nvSpPr>
        <p:spPr>
          <a:xfrm>
            <a:off x="7614651" y="4537417"/>
            <a:ext cx="534483" cy="626989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339494" y="317715"/>
                </a:moveTo>
                <a:lnTo>
                  <a:pt x="169747" y="317715"/>
                </a:lnTo>
                <a:lnTo>
                  <a:pt x="169747" y="397144"/>
                </a:lnTo>
                <a:lnTo>
                  <a:pt x="0" y="198572"/>
                </a:lnTo>
                <a:lnTo>
                  <a:pt x="169747" y="0"/>
                </a:lnTo>
                <a:lnTo>
                  <a:pt x="169747" y="79429"/>
                </a:lnTo>
                <a:lnTo>
                  <a:pt x="339494" y="79429"/>
                </a:lnTo>
                <a:lnTo>
                  <a:pt x="339494" y="317715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101847" tIns="79430" rIns="0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8" name="MH_SubTitle_5"/>
          <p:cNvSpPr/>
          <p:nvPr>
            <p:custDataLst>
              <p:tags r:id="rId9"/>
            </p:custDataLst>
          </p:nvPr>
        </p:nvSpPr>
        <p:spPr>
          <a:xfrm>
            <a:off x="4831743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b="1" spc="300" dirty="0">
                <a:solidFill>
                  <a:schemeClr val="bg1"/>
                </a:solidFill>
              </a:rPr>
              <a:t>MySQL</a:t>
            </a:r>
            <a:r>
              <a:rPr lang="zh-CN" altLang="en-US" sz="2400" b="1" spc="300" dirty="0">
                <a:solidFill>
                  <a:schemeClr val="bg1"/>
                </a:solidFill>
              </a:rPr>
              <a:t>数据库</a:t>
            </a:r>
          </a:p>
        </p:txBody>
      </p:sp>
      <p:sp>
        <p:nvSpPr>
          <p:cNvPr id="29" name="MH_Other_5"/>
          <p:cNvSpPr/>
          <p:nvPr>
            <p:custDataLst>
              <p:tags r:id="rId10"/>
            </p:custDataLst>
          </p:nvPr>
        </p:nvSpPr>
        <p:spPr>
          <a:xfrm>
            <a:off x="4073703" y="4537417"/>
            <a:ext cx="534483" cy="626989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339494" y="317715"/>
                </a:moveTo>
                <a:lnTo>
                  <a:pt x="169747" y="317715"/>
                </a:lnTo>
                <a:lnTo>
                  <a:pt x="169747" y="397144"/>
                </a:lnTo>
                <a:lnTo>
                  <a:pt x="0" y="198572"/>
                </a:lnTo>
                <a:lnTo>
                  <a:pt x="169747" y="0"/>
                </a:lnTo>
                <a:lnTo>
                  <a:pt x="169747" y="79429"/>
                </a:lnTo>
                <a:lnTo>
                  <a:pt x="339494" y="79429"/>
                </a:lnTo>
                <a:lnTo>
                  <a:pt x="339494" y="317715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101848" tIns="79430" rIns="1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0" name="MH_SubTitle_6"/>
          <p:cNvSpPr/>
          <p:nvPr>
            <p:custDataLst>
              <p:tags r:id="rId11"/>
            </p:custDataLst>
          </p:nvPr>
        </p:nvSpPr>
        <p:spPr>
          <a:xfrm>
            <a:off x="1290795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执行</a:t>
            </a:r>
            <a:r>
              <a:rPr lang="en-US" altLang="zh-CN" sz="2400" b="1" spc="300" dirty="0">
                <a:solidFill>
                  <a:schemeClr val="bg1"/>
                </a:solidFill>
              </a:rPr>
              <a:t>SQL</a:t>
            </a:r>
            <a:r>
              <a:rPr lang="zh-CN" altLang="en-US" sz="2400" b="1" spc="300" dirty="0">
                <a:solidFill>
                  <a:schemeClr val="bg1"/>
                </a:solidFill>
              </a:rPr>
              <a:t>语句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28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28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03012" y="202331"/>
            <a:ext cx="447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内数据库信息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8132A3F-E9A3-79E6-B66B-7AD516724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49" y="825128"/>
            <a:ext cx="9582922" cy="5462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00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致谢</a:t>
            </a:r>
          </a:p>
        </p:txBody>
      </p:sp>
      <p:sp>
        <p:nvSpPr>
          <p:cNvPr id="12" name="矩形 11"/>
          <p:cNvSpPr/>
          <p:nvPr/>
        </p:nvSpPr>
        <p:spPr>
          <a:xfrm>
            <a:off x="2300809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66979" y="219693"/>
            <a:ext cx="1646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987908" y="2505670"/>
            <a:ext cx="1975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致谢</a:t>
            </a:r>
            <a:r>
              <a:rPr lang="en-US" altLang="zh-CN" sz="5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zh-CN" altLang="en-US" sz="54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2561866" y="-185945"/>
            <a:ext cx="12192000" cy="6858000"/>
            <a:chOff x="-9441874" y="-1384720"/>
            <a:chExt cx="12192000" cy="6858000"/>
          </a:xfrm>
        </p:grpSpPr>
        <p:pic>
          <p:nvPicPr>
            <p:cNvPr id="1026" name="Picture 2" descr="http://pic.97uimg.com/back_pic/00/01/88/75/dab74c05ca1b40a8122bedf0e8ad055b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20"/>
            <a:stretch>
              <a:fillRect/>
            </a:stretch>
          </p:blipFill>
          <p:spPr bwMode="auto">
            <a:xfrm>
              <a:off x="-9441599" y="-1384719"/>
              <a:ext cx="1219145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-9441874" y="-138472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252652" y="2173931"/>
            <a:ext cx="8939348" cy="2138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82210" y="2938825"/>
            <a:ext cx="5626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spc="300" dirty="0">
                <a:solidFill>
                  <a:schemeClr val="bg1"/>
                </a:solidFill>
              </a:rPr>
              <a:t>北京航空航天大学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688155" y="5875923"/>
            <a:ext cx="342764" cy="342764"/>
            <a:chOff x="4688155" y="5875923"/>
            <a:chExt cx="342764" cy="342764"/>
          </a:xfrm>
        </p:grpSpPr>
        <p:sp>
          <p:nvSpPr>
            <p:cNvPr id="59" name="椭圆 58"/>
            <p:cNvSpPr/>
            <p:nvPr/>
          </p:nvSpPr>
          <p:spPr>
            <a:xfrm>
              <a:off x="4688155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763028" y="5947390"/>
              <a:ext cx="193018" cy="199830"/>
              <a:chOff x="5753100" y="3041650"/>
              <a:chExt cx="682626" cy="771526"/>
            </a:xfrm>
            <a:solidFill>
              <a:schemeClr val="accent1"/>
            </a:solidFill>
          </p:grpSpPr>
          <p:sp>
            <p:nvSpPr>
              <p:cNvPr id="61" name="Oval 202"/>
              <p:cNvSpPr>
                <a:spLocks noChangeArrowheads="1"/>
              </p:cNvSpPr>
              <p:nvPr/>
            </p:nvSpPr>
            <p:spPr bwMode="auto">
              <a:xfrm>
                <a:off x="5908675" y="3041650"/>
                <a:ext cx="119063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03"/>
              <p:cNvSpPr/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04"/>
              <p:cNvSpPr/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306387" y="5875923"/>
            <a:ext cx="342764" cy="342764"/>
            <a:chOff x="5306387" y="5875923"/>
            <a:chExt cx="342764" cy="342764"/>
          </a:xfrm>
        </p:grpSpPr>
        <p:sp>
          <p:nvSpPr>
            <p:cNvPr id="51" name="椭圆 50"/>
            <p:cNvSpPr/>
            <p:nvPr/>
          </p:nvSpPr>
          <p:spPr>
            <a:xfrm>
              <a:off x="5306387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70562" y="5961635"/>
              <a:ext cx="214413" cy="171339"/>
              <a:chOff x="5738813" y="3144838"/>
              <a:chExt cx="711200" cy="568325"/>
            </a:xfrm>
            <a:solidFill>
              <a:schemeClr val="accent1"/>
            </a:solidFill>
          </p:grpSpPr>
          <p:sp>
            <p:nvSpPr>
              <p:cNvPr id="52" name="Freeform 103"/>
              <p:cNvSpPr/>
              <p:nvPr/>
            </p:nvSpPr>
            <p:spPr bwMode="auto">
              <a:xfrm>
                <a:off x="5821363" y="3159126"/>
                <a:ext cx="533400" cy="371475"/>
              </a:xfrm>
              <a:custGeom>
                <a:avLst/>
                <a:gdLst>
                  <a:gd name="T0" fmla="*/ 22 w 336"/>
                  <a:gd name="T1" fmla="*/ 234 h 234"/>
                  <a:gd name="T2" fmla="*/ 0 w 336"/>
                  <a:gd name="T3" fmla="*/ 215 h 234"/>
                  <a:gd name="T4" fmla="*/ 135 w 336"/>
                  <a:gd name="T5" fmla="*/ 56 h 234"/>
                  <a:gd name="T6" fmla="*/ 216 w 336"/>
                  <a:gd name="T7" fmla="*/ 126 h 234"/>
                  <a:gd name="T8" fmla="*/ 312 w 336"/>
                  <a:gd name="T9" fmla="*/ 0 h 234"/>
                  <a:gd name="T10" fmla="*/ 336 w 336"/>
                  <a:gd name="T11" fmla="*/ 17 h 234"/>
                  <a:gd name="T12" fmla="*/ 219 w 336"/>
                  <a:gd name="T13" fmla="*/ 171 h 234"/>
                  <a:gd name="T14" fmla="*/ 137 w 336"/>
                  <a:gd name="T15" fmla="*/ 99 h 234"/>
                  <a:gd name="T16" fmla="*/ 22 w 336"/>
                  <a:gd name="T17" fmla="*/ 234 h 234"/>
                  <a:gd name="T18" fmla="*/ 22 w 336"/>
                  <a:gd name="T1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234">
                    <a:moveTo>
                      <a:pt x="22" y="234"/>
                    </a:moveTo>
                    <a:lnTo>
                      <a:pt x="0" y="215"/>
                    </a:lnTo>
                    <a:lnTo>
                      <a:pt x="135" y="56"/>
                    </a:lnTo>
                    <a:lnTo>
                      <a:pt x="216" y="126"/>
                    </a:lnTo>
                    <a:lnTo>
                      <a:pt x="312" y="0"/>
                    </a:lnTo>
                    <a:lnTo>
                      <a:pt x="336" y="17"/>
                    </a:lnTo>
                    <a:lnTo>
                      <a:pt x="219" y="171"/>
                    </a:lnTo>
                    <a:lnTo>
                      <a:pt x="137" y="99"/>
                    </a:lnTo>
                    <a:lnTo>
                      <a:pt x="22" y="234"/>
                    </a:lnTo>
                    <a:lnTo>
                      <a:pt x="22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04"/>
              <p:cNvSpPr/>
              <p:nvPr/>
            </p:nvSpPr>
            <p:spPr bwMode="auto">
              <a:xfrm>
                <a:off x="6248401" y="3148013"/>
                <a:ext cx="117475" cy="119063"/>
              </a:xfrm>
              <a:custGeom>
                <a:avLst/>
                <a:gdLst>
                  <a:gd name="T0" fmla="*/ 0 w 74"/>
                  <a:gd name="T1" fmla="*/ 0 h 75"/>
                  <a:gd name="T2" fmla="*/ 74 w 74"/>
                  <a:gd name="T3" fmla="*/ 0 h 75"/>
                  <a:gd name="T4" fmla="*/ 74 w 74"/>
                  <a:gd name="T5" fmla="*/ 75 h 75"/>
                  <a:gd name="T6" fmla="*/ 0 w 74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0"/>
                    </a:moveTo>
                    <a:lnTo>
                      <a:pt x="74" y="0"/>
                    </a:lnTo>
                    <a:lnTo>
                      <a:pt x="74" y="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05"/>
              <p:cNvSpPr/>
              <p:nvPr/>
            </p:nvSpPr>
            <p:spPr bwMode="auto">
              <a:xfrm>
                <a:off x="5738813" y="3144838"/>
                <a:ext cx="711200" cy="568325"/>
              </a:xfrm>
              <a:custGeom>
                <a:avLst/>
                <a:gdLst>
                  <a:gd name="T0" fmla="*/ 448 w 448"/>
                  <a:gd name="T1" fmla="*/ 358 h 358"/>
                  <a:gd name="T2" fmla="*/ 0 w 448"/>
                  <a:gd name="T3" fmla="*/ 358 h 358"/>
                  <a:gd name="T4" fmla="*/ 0 w 448"/>
                  <a:gd name="T5" fmla="*/ 0 h 358"/>
                  <a:gd name="T6" fmla="*/ 26 w 448"/>
                  <a:gd name="T7" fmla="*/ 0 h 358"/>
                  <a:gd name="T8" fmla="*/ 26 w 448"/>
                  <a:gd name="T9" fmla="*/ 334 h 358"/>
                  <a:gd name="T10" fmla="*/ 448 w 448"/>
                  <a:gd name="T11" fmla="*/ 334 h 358"/>
                  <a:gd name="T12" fmla="*/ 448 w 448"/>
                  <a:gd name="T13" fmla="*/ 358 h 358"/>
                  <a:gd name="T14" fmla="*/ 448 w 448"/>
                  <a:gd name="T15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8" h="358">
                    <a:moveTo>
                      <a:pt x="448" y="358"/>
                    </a:moveTo>
                    <a:lnTo>
                      <a:pt x="0" y="358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34"/>
                    </a:lnTo>
                    <a:lnTo>
                      <a:pt x="448" y="334"/>
                    </a:lnTo>
                    <a:lnTo>
                      <a:pt x="448" y="358"/>
                    </a:lnTo>
                    <a:lnTo>
                      <a:pt x="44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Rectangle 106"/>
              <p:cNvSpPr>
                <a:spLocks noChangeArrowheads="1"/>
              </p:cNvSpPr>
              <p:nvPr/>
            </p:nvSpPr>
            <p:spPr bwMode="auto">
              <a:xfrm>
                <a:off x="5853113" y="3560763"/>
                <a:ext cx="79375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Rectangle 107"/>
              <p:cNvSpPr>
                <a:spLocks noChangeArrowheads="1"/>
              </p:cNvSpPr>
              <p:nvPr/>
            </p:nvSpPr>
            <p:spPr bwMode="auto">
              <a:xfrm>
                <a:off x="5997576" y="3408363"/>
                <a:ext cx="79375" cy="274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Rectangle 108"/>
              <p:cNvSpPr>
                <a:spLocks noChangeArrowheads="1"/>
              </p:cNvSpPr>
              <p:nvPr/>
            </p:nvSpPr>
            <p:spPr bwMode="auto">
              <a:xfrm>
                <a:off x="6142038" y="3487738"/>
                <a:ext cx="79375" cy="195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Rectangle 109"/>
              <p:cNvSpPr>
                <a:spLocks noChangeArrowheads="1"/>
              </p:cNvSpPr>
              <p:nvPr/>
            </p:nvSpPr>
            <p:spPr bwMode="auto">
              <a:xfrm>
                <a:off x="6286501" y="3305176"/>
                <a:ext cx="79375" cy="377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924618" y="5875923"/>
            <a:ext cx="342764" cy="342764"/>
            <a:chOff x="5924618" y="5875923"/>
            <a:chExt cx="342764" cy="342764"/>
          </a:xfrm>
        </p:grpSpPr>
        <p:sp>
          <p:nvSpPr>
            <p:cNvPr id="44" name="椭圆 43"/>
            <p:cNvSpPr/>
            <p:nvPr/>
          </p:nvSpPr>
          <p:spPr>
            <a:xfrm>
              <a:off x="5924618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999323" y="5949431"/>
              <a:ext cx="193355" cy="195748"/>
              <a:chOff x="5778500" y="3105150"/>
              <a:chExt cx="641350" cy="649288"/>
            </a:xfrm>
            <a:solidFill>
              <a:schemeClr val="accent1"/>
            </a:solidFill>
          </p:grpSpPr>
          <p:sp>
            <p:nvSpPr>
              <p:cNvPr id="45" name="Freeform 425"/>
              <p:cNvSpPr/>
              <p:nvPr/>
            </p:nvSpPr>
            <p:spPr bwMode="auto">
              <a:xfrm>
                <a:off x="5959475" y="3227388"/>
                <a:ext cx="217488" cy="438150"/>
              </a:xfrm>
              <a:custGeom>
                <a:avLst/>
                <a:gdLst>
                  <a:gd name="T0" fmla="*/ 36 w 137"/>
                  <a:gd name="T1" fmla="*/ 276 h 276"/>
                  <a:gd name="T2" fmla="*/ 101 w 137"/>
                  <a:gd name="T3" fmla="*/ 276 h 276"/>
                  <a:gd name="T4" fmla="*/ 101 w 137"/>
                  <a:gd name="T5" fmla="*/ 69 h 276"/>
                  <a:gd name="T6" fmla="*/ 137 w 137"/>
                  <a:gd name="T7" fmla="*/ 69 h 276"/>
                  <a:gd name="T8" fmla="*/ 67 w 137"/>
                  <a:gd name="T9" fmla="*/ 0 h 276"/>
                  <a:gd name="T10" fmla="*/ 0 w 137"/>
                  <a:gd name="T11" fmla="*/ 69 h 276"/>
                  <a:gd name="T12" fmla="*/ 36 w 137"/>
                  <a:gd name="T13" fmla="*/ 69 h 276"/>
                  <a:gd name="T14" fmla="*/ 36 w 137"/>
                  <a:gd name="T1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276">
                    <a:moveTo>
                      <a:pt x="36" y="276"/>
                    </a:moveTo>
                    <a:lnTo>
                      <a:pt x="101" y="276"/>
                    </a:lnTo>
                    <a:lnTo>
                      <a:pt x="101" y="69"/>
                    </a:lnTo>
                    <a:lnTo>
                      <a:pt x="137" y="69"/>
                    </a:lnTo>
                    <a:lnTo>
                      <a:pt x="67" y="0"/>
                    </a:lnTo>
                    <a:lnTo>
                      <a:pt x="0" y="69"/>
                    </a:lnTo>
                    <a:lnTo>
                      <a:pt x="36" y="69"/>
                    </a:lnTo>
                    <a:lnTo>
                      <a:pt x="3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26"/>
              <p:cNvSpPr/>
              <p:nvPr/>
            </p:nvSpPr>
            <p:spPr bwMode="auto">
              <a:xfrm>
                <a:off x="5783263" y="3398838"/>
                <a:ext cx="214313" cy="266700"/>
              </a:xfrm>
              <a:custGeom>
                <a:avLst/>
                <a:gdLst>
                  <a:gd name="T0" fmla="*/ 36 w 135"/>
                  <a:gd name="T1" fmla="*/ 168 h 168"/>
                  <a:gd name="T2" fmla="*/ 98 w 135"/>
                  <a:gd name="T3" fmla="*/ 168 h 168"/>
                  <a:gd name="T4" fmla="*/ 98 w 135"/>
                  <a:gd name="T5" fmla="*/ 70 h 168"/>
                  <a:gd name="T6" fmla="*/ 135 w 135"/>
                  <a:gd name="T7" fmla="*/ 70 h 168"/>
                  <a:gd name="T8" fmla="*/ 67 w 135"/>
                  <a:gd name="T9" fmla="*/ 0 h 168"/>
                  <a:gd name="T10" fmla="*/ 0 w 135"/>
                  <a:gd name="T11" fmla="*/ 70 h 168"/>
                  <a:gd name="T12" fmla="*/ 36 w 135"/>
                  <a:gd name="T13" fmla="*/ 70 h 168"/>
                  <a:gd name="T14" fmla="*/ 36 w 135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168">
                    <a:moveTo>
                      <a:pt x="36" y="168"/>
                    </a:moveTo>
                    <a:lnTo>
                      <a:pt x="98" y="168"/>
                    </a:lnTo>
                    <a:lnTo>
                      <a:pt x="98" y="70"/>
                    </a:lnTo>
                    <a:lnTo>
                      <a:pt x="135" y="70"/>
                    </a:lnTo>
                    <a:lnTo>
                      <a:pt x="67" y="0"/>
                    </a:lnTo>
                    <a:lnTo>
                      <a:pt x="0" y="70"/>
                    </a:lnTo>
                    <a:lnTo>
                      <a:pt x="36" y="70"/>
                    </a:lnTo>
                    <a:lnTo>
                      <a:pt x="36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Rectangle 427"/>
              <p:cNvSpPr>
                <a:spLocks noChangeArrowheads="1"/>
              </p:cNvSpPr>
              <p:nvPr/>
            </p:nvSpPr>
            <p:spPr bwMode="auto">
              <a:xfrm>
                <a:off x="5778500" y="3692525"/>
                <a:ext cx="641350" cy="61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Oval 428"/>
              <p:cNvSpPr>
                <a:spLocks noChangeArrowheads="1"/>
              </p:cNvSpPr>
              <p:nvPr/>
            </p:nvSpPr>
            <p:spPr bwMode="auto">
              <a:xfrm>
                <a:off x="6248400" y="3105150"/>
                <a:ext cx="88900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29"/>
              <p:cNvSpPr/>
              <p:nvPr/>
            </p:nvSpPr>
            <p:spPr bwMode="auto">
              <a:xfrm>
                <a:off x="6188075" y="3222625"/>
                <a:ext cx="206375" cy="442913"/>
              </a:xfrm>
              <a:custGeom>
                <a:avLst/>
                <a:gdLst>
                  <a:gd name="T0" fmla="*/ 7 w 54"/>
                  <a:gd name="T1" fmla="*/ 61 h 116"/>
                  <a:gd name="T2" fmla="*/ 8 w 54"/>
                  <a:gd name="T3" fmla="*/ 61 h 116"/>
                  <a:gd name="T4" fmla="*/ 9 w 54"/>
                  <a:gd name="T5" fmla="*/ 61 h 116"/>
                  <a:gd name="T6" fmla="*/ 11 w 54"/>
                  <a:gd name="T7" fmla="*/ 116 h 116"/>
                  <a:gd name="T8" fmla="*/ 26 w 54"/>
                  <a:gd name="T9" fmla="*/ 116 h 116"/>
                  <a:gd name="T10" fmla="*/ 26 w 54"/>
                  <a:gd name="T11" fmla="*/ 61 h 116"/>
                  <a:gd name="T12" fmla="*/ 28 w 54"/>
                  <a:gd name="T13" fmla="*/ 61 h 116"/>
                  <a:gd name="T14" fmla="*/ 30 w 54"/>
                  <a:gd name="T15" fmla="*/ 116 h 116"/>
                  <a:gd name="T16" fmla="*/ 45 w 54"/>
                  <a:gd name="T17" fmla="*/ 116 h 116"/>
                  <a:gd name="T18" fmla="*/ 45 w 54"/>
                  <a:gd name="T19" fmla="*/ 61 h 116"/>
                  <a:gd name="T20" fmla="*/ 46 w 54"/>
                  <a:gd name="T21" fmla="*/ 61 h 116"/>
                  <a:gd name="T22" fmla="*/ 47 w 54"/>
                  <a:gd name="T23" fmla="*/ 61 h 116"/>
                  <a:gd name="T24" fmla="*/ 47 w 54"/>
                  <a:gd name="T25" fmla="*/ 61 h 116"/>
                  <a:gd name="T26" fmla="*/ 54 w 54"/>
                  <a:gd name="T27" fmla="*/ 61 h 116"/>
                  <a:gd name="T28" fmla="*/ 50 w 54"/>
                  <a:gd name="T29" fmla="*/ 8 h 116"/>
                  <a:gd name="T30" fmla="*/ 43 w 54"/>
                  <a:gd name="T31" fmla="*/ 1 h 116"/>
                  <a:gd name="T32" fmla="*/ 37 w 54"/>
                  <a:gd name="T33" fmla="*/ 0 h 116"/>
                  <a:gd name="T34" fmla="*/ 37 w 54"/>
                  <a:gd name="T35" fmla="*/ 1 h 116"/>
                  <a:gd name="T36" fmla="*/ 41 w 54"/>
                  <a:gd name="T37" fmla="*/ 5 h 116"/>
                  <a:gd name="T38" fmla="*/ 36 w 54"/>
                  <a:gd name="T39" fmla="*/ 8 h 116"/>
                  <a:gd name="T40" fmla="*/ 38 w 54"/>
                  <a:gd name="T41" fmla="*/ 12 h 116"/>
                  <a:gd name="T42" fmla="*/ 31 w 54"/>
                  <a:gd name="T43" fmla="*/ 28 h 116"/>
                  <a:gd name="T44" fmla="*/ 30 w 54"/>
                  <a:gd name="T45" fmla="*/ 6 h 116"/>
                  <a:gd name="T46" fmla="*/ 31 w 54"/>
                  <a:gd name="T47" fmla="*/ 5 h 116"/>
                  <a:gd name="T48" fmla="*/ 30 w 54"/>
                  <a:gd name="T49" fmla="*/ 0 h 116"/>
                  <a:gd name="T50" fmla="*/ 25 w 54"/>
                  <a:gd name="T51" fmla="*/ 0 h 116"/>
                  <a:gd name="T52" fmla="*/ 23 w 54"/>
                  <a:gd name="T53" fmla="*/ 5 h 116"/>
                  <a:gd name="T54" fmla="*/ 24 w 54"/>
                  <a:gd name="T55" fmla="*/ 6 h 116"/>
                  <a:gd name="T56" fmla="*/ 23 w 54"/>
                  <a:gd name="T57" fmla="*/ 29 h 116"/>
                  <a:gd name="T58" fmla="*/ 16 w 54"/>
                  <a:gd name="T59" fmla="*/ 12 h 116"/>
                  <a:gd name="T60" fmla="*/ 18 w 54"/>
                  <a:gd name="T61" fmla="*/ 8 h 116"/>
                  <a:gd name="T62" fmla="*/ 13 w 54"/>
                  <a:gd name="T63" fmla="*/ 5 h 116"/>
                  <a:gd name="T64" fmla="*/ 17 w 54"/>
                  <a:gd name="T65" fmla="*/ 1 h 116"/>
                  <a:gd name="T66" fmla="*/ 17 w 54"/>
                  <a:gd name="T67" fmla="*/ 0 h 116"/>
                  <a:gd name="T68" fmla="*/ 11 w 54"/>
                  <a:gd name="T69" fmla="*/ 1 h 116"/>
                  <a:gd name="T70" fmla="*/ 4 w 54"/>
                  <a:gd name="T71" fmla="*/ 8 h 116"/>
                  <a:gd name="T72" fmla="*/ 0 w 54"/>
                  <a:gd name="T73" fmla="*/ 61 h 116"/>
                  <a:gd name="T74" fmla="*/ 7 w 54"/>
                  <a:gd name="T75" fmla="*/ 61 h 116"/>
                  <a:gd name="T76" fmla="*/ 7 w 54"/>
                  <a:gd name="T77" fmla="*/ 6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116">
                    <a:moveTo>
                      <a:pt x="7" y="61"/>
                    </a:move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9" y="61"/>
                      <a:pt x="9" y="6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00"/>
                      <a:pt x="27" y="72"/>
                      <a:pt x="26" y="61"/>
                    </a:cubicBezTo>
                    <a:cubicBezTo>
                      <a:pt x="27" y="61"/>
                      <a:pt x="27" y="61"/>
                      <a:pt x="28" y="61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46" y="100"/>
                      <a:pt x="45" y="72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9" y="61"/>
                      <a:pt x="52" y="61"/>
                      <a:pt x="54" y="6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4"/>
                      <a:pt x="47" y="1"/>
                      <a:pt x="43" y="1"/>
                    </a:cubicBezTo>
                    <a:cubicBezTo>
                      <a:pt x="43" y="1"/>
                      <a:pt x="38" y="1"/>
                      <a:pt x="37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1" y="1"/>
                      <a:pt x="11" y="1"/>
                    </a:cubicBezTo>
                    <a:cubicBezTo>
                      <a:pt x="8" y="1"/>
                      <a:pt x="5" y="4"/>
                      <a:pt x="4" y="8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5" y="61"/>
                      <a:pt x="7" y="61"/>
                    </a:cubicBezTo>
                    <a:cubicBezTo>
                      <a:pt x="7" y="61"/>
                      <a:pt x="7" y="61"/>
                      <a:pt x="7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542850" y="5875923"/>
            <a:ext cx="342764" cy="342764"/>
            <a:chOff x="6542850" y="5875923"/>
            <a:chExt cx="342764" cy="342764"/>
          </a:xfrm>
        </p:grpSpPr>
        <p:sp>
          <p:nvSpPr>
            <p:cNvPr id="40" name="椭圆 39"/>
            <p:cNvSpPr/>
            <p:nvPr/>
          </p:nvSpPr>
          <p:spPr>
            <a:xfrm>
              <a:off x="6542850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626221" y="5960251"/>
              <a:ext cx="200055" cy="198141"/>
              <a:chOff x="5767388" y="3098800"/>
              <a:chExt cx="663575" cy="657225"/>
            </a:xfrm>
            <a:solidFill>
              <a:schemeClr val="accent1"/>
            </a:solidFill>
          </p:grpSpPr>
          <p:sp>
            <p:nvSpPr>
              <p:cNvPr id="41" name="Freeform 253"/>
              <p:cNvSpPr>
                <a:spLocks noEditPoints="1"/>
              </p:cNvSpPr>
              <p:nvPr/>
            </p:nvSpPr>
            <p:spPr bwMode="auto">
              <a:xfrm>
                <a:off x="5767388" y="3098800"/>
                <a:ext cx="663575" cy="519113"/>
              </a:xfrm>
              <a:custGeom>
                <a:avLst/>
                <a:gdLst>
                  <a:gd name="T0" fmla="*/ 165 w 174"/>
                  <a:gd name="T1" fmla="*/ 0 h 136"/>
                  <a:gd name="T2" fmla="*/ 9 w 174"/>
                  <a:gd name="T3" fmla="*/ 0 h 136"/>
                  <a:gd name="T4" fmla="*/ 0 w 174"/>
                  <a:gd name="T5" fmla="*/ 9 h 136"/>
                  <a:gd name="T6" fmla="*/ 0 w 174"/>
                  <a:gd name="T7" fmla="*/ 128 h 136"/>
                  <a:gd name="T8" fmla="*/ 9 w 174"/>
                  <a:gd name="T9" fmla="*/ 136 h 136"/>
                  <a:gd name="T10" fmla="*/ 50 w 174"/>
                  <a:gd name="T11" fmla="*/ 136 h 136"/>
                  <a:gd name="T12" fmla="*/ 41 w 174"/>
                  <a:gd name="T13" fmla="*/ 121 h 136"/>
                  <a:gd name="T14" fmla="*/ 17 w 174"/>
                  <a:gd name="T15" fmla="*/ 121 h 136"/>
                  <a:gd name="T16" fmla="*/ 17 w 174"/>
                  <a:gd name="T17" fmla="*/ 16 h 136"/>
                  <a:gd name="T18" fmla="*/ 157 w 174"/>
                  <a:gd name="T19" fmla="*/ 16 h 136"/>
                  <a:gd name="T20" fmla="*/ 157 w 174"/>
                  <a:gd name="T21" fmla="*/ 121 h 136"/>
                  <a:gd name="T22" fmla="*/ 133 w 174"/>
                  <a:gd name="T23" fmla="*/ 121 h 136"/>
                  <a:gd name="T24" fmla="*/ 133 w 174"/>
                  <a:gd name="T25" fmla="*/ 127 h 136"/>
                  <a:gd name="T26" fmla="*/ 131 w 174"/>
                  <a:gd name="T27" fmla="*/ 136 h 136"/>
                  <a:gd name="T28" fmla="*/ 165 w 174"/>
                  <a:gd name="T29" fmla="*/ 136 h 136"/>
                  <a:gd name="T30" fmla="*/ 174 w 174"/>
                  <a:gd name="T31" fmla="*/ 128 h 136"/>
                  <a:gd name="T32" fmla="*/ 174 w 174"/>
                  <a:gd name="T33" fmla="*/ 9 h 136"/>
                  <a:gd name="T34" fmla="*/ 165 w 174"/>
                  <a:gd name="T35" fmla="*/ 0 h 136"/>
                  <a:gd name="T36" fmla="*/ 8 w 174"/>
                  <a:gd name="T37" fmla="*/ 74 h 136"/>
                  <a:gd name="T38" fmla="*/ 3 w 174"/>
                  <a:gd name="T39" fmla="*/ 68 h 136"/>
                  <a:gd name="T40" fmla="*/ 8 w 174"/>
                  <a:gd name="T41" fmla="*/ 63 h 136"/>
                  <a:gd name="T42" fmla="*/ 14 w 174"/>
                  <a:gd name="T43" fmla="*/ 68 h 136"/>
                  <a:gd name="T44" fmla="*/ 8 w 174"/>
                  <a:gd name="T45" fmla="*/ 7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6">
                    <a:moveTo>
                      <a:pt x="16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2"/>
                      <a:pt x="4" y="136"/>
                      <a:pt x="9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6" y="131"/>
                      <a:pt x="43" y="126"/>
                      <a:pt x="41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21"/>
                      <a:pt x="157" y="121"/>
                      <a:pt x="157" y="121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33" y="127"/>
                      <a:pt x="133" y="127"/>
                      <a:pt x="133" y="127"/>
                    </a:cubicBezTo>
                    <a:cubicBezTo>
                      <a:pt x="133" y="130"/>
                      <a:pt x="132" y="133"/>
                      <a:pt x="131" y="136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70" y="136"/>
                      <a:pt x="174" y="132"/>
                      <a:pt x="174" y="12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4"/>
                      <a:pt x="170" y="0"/>
                      <a:pt x="165" y="0"/>
                    </a:cubicBezTo>
                    <a:close/>
                    <a:moveTo>
                      <a:pt x="8" y="74"/>
                    </a:moveTo>
                    <a:cubicBezTo>
                      <a:pt x="5" y="74"/>
                      <a:pt x="3" y="71"/>
                      <a:pt x="3" y="68"/>
                    </a:cubicBezTo>
                    <a:cubicBezTo>
                      <a:pt x="3" y="65"/>
                      <a:pt x="5" y="63"/>
                      <a:pt x="8" y="63"/>
                    </a:cubicBezTo>
                    <a:cubicBezTo>
                      <a:pt x="11" y="63"/>
                      <a:pt x="14" y="65"/>
                      <a:pt x="14" y="68"/>
                    </a:cubicBezTo>
                    <a:cubicBezTo>
                      <a:pt x="14" y="71"/>
                      <a:pt x="11" y="74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54"/>
              <p:cNvSpPr/>
              <p:nvPr/>
            </p:nvSpPr>
            <p:spPr bwMode="auto">
              <a:xfrm>
                <a:off x="5913438" y="3235325"/>
                <a:ext cx="334963" cy="520700"/>
              </a:xfrm>
              <a:custGeom>
                <a:avLst/>
                <a:gdLst>
                  <a:gd name="T0" fmla="*/ 88 w 88"/>
                  <a:gd name="T1" fmla="*/ 72 h 136"/>
                  <a:gd name="T2" fmla="*/ 88 w 88"/>
                  <a:gd name="T3" fmla="*/ 69 h 136"/>
                  <a:gd name="T4" fmla="*/ 88 w 88"/>
                  <a:gd name="T5" fmla="*/ 47 h 136"/>
                  <a:gd name="T6" fmla="*/ 81 w 88"/>
                  <a:gd name="T7" fmla="*/ 40 h 136"/>
                  <a:gd name="T8" fmla="*/ 73 w 88"/>
                  <a:gd name="T9" fmla="*/ 47 h 136"/>
                  <a:gd name="T10" fmla="*/ 73 w 88"/>
                  <a:gd name="T11" fmla="*/ 49 h 136"/>
                  <a:gd name="T12" fmla="*/ 72 w 88"/>
                  <a:gd name="T13" fmla="*/ 48 h 136"/>
                  <a:gd name="T14" fmla="*/ 72 w 88"/>
                  <a:gd name="T15" fmla="*/ 37 h 136"/>
                  <a:gd name="T16" fmla="*/ 64 w 88"/>
                  <a:gd name="T17" fmla="*/ 30 h 136"/>
                  <a:gd name="T18" fmla="*/ 57 w 88"/>
                  <a:gd name="T19" fmla="*/ 37 h 136"/>
                  <a:gd name="T20" fmla="*/ 57 w 88"/>
                  <a:gd name="T21" fmla="*/ 43 h 136"/>
                  <a:gd name="T22" fmla="*/ 55 w 88"/>
                  <a:gd name="T23" fmla="*/ 43 h 136"/>
                  <a:gd name="T24" fmla="*/ 55 w 88"/>
                  <a:gd name="T25" fmla="*/ 31 h 136"/>
                  <a:gd name="T26" fmla="*/ 48 w 88"/>
                  <a:gd name="T27" fmla="*/ 24 h 136"/>
                  <a:gd name="T28" fmla="*/ 40 w 88"/>
                  <a:gd name="T29" fmla="*/ 31 h 136"/>
                  <a:gd name="T30" fmla="*/ 40 w 88"/>
                  <a:gd name="T31" fmla="*/ 40 h 136"/>
                  <a:gd name="T32" fmla="*/ 38 w 88"/>
                  <a:gd name="T33" fmla="*/ 41 h 136"/>
                  <a:gd name="T34" fmla="*/ 38 w 88"/>
                  <a:gd name="T35" fmla="*/ 7 h 136"/>
                  <a:gd name="T36" fmla="*/ 31 w 88"/>
                  <a:gd name="T37" fmla="*/ 0 h 136"/>
                  <a:gd name="T38" fmla="*/ 24 w 88"/>
                  <a:gd name="T39" fmla="*/ 7 h 136"/>
                  <a:gd name="T40" fmla="*/ 24 w 88"/>
                  <a:gd name="T41" fmla="*/ 67 h 136"/>
                  <a:gd name="T42" fmla="*/ 22 w 88"/>
                  <a:gd name="T43" fmla="*/ 56 h 136"/>
                  <a:gd name="T44" fmla="*/ 8 w 88"/>
                  <a:gd name="T45" fmla="*/ 40 h 136"/>
                  <a:gd name="T46" fmla="*/ 1 w 88"/>
                  <a:gd name="T47" fmla="*/ 46 h 136"/>
                  <a:gd name="T48" fmla="*/ 8 w 88"/>
                  <a:gd name="T49" fmla="*/ 73 h 136"/>
                  <a:gd name="T50" fmla="*/ 20 w 88"/>
                  <a:gd name="T51" fmla="*/ 98 h 136"/>
                  <a:gd name="T52" fmla="*/ 22 w 88"/>
                  <a:gd name="T53" fmla="*/ 101 h 136"/>
                  <a:gd name="T54" fmla="*/ 32 w 88"/>
                  <a:gd name="T55" fmla="*/ 111 h 136"/>
                  <a:gd name="T56" fmla="*/ 32 w 88"/>
                  <a:gd name="T57" fmla="*/ 136 h 136"/>
                  <a:gd name="T58" fmla="*/ 81 w 88"/>
                  <a:gd name="T59" fmla="*/ 136 h 136"/>
                  <a:gd name="T60" fmla="*/ 81 w 88"/>
                  <a:gd name="T61" fmla="*/ 110 h 136"/>
                  <a:gd name="T62" fmla="*/ 87 w 88"/>
                  <a:gd name="T63" fmla="*/ 91 h 136"/>
                  <a:gd name="T64" fmla="*/ 88 w 88"/>
                  <a:gd name="T65" fmla="*/ 72 h 136"/>
                  <a:gd name="T66" fmla="*/ 88 w 88"/>
                  <a:gd name="T67" fmla="*/ 72 h 136"/>
                  <a:gd name="T68" fmla="*/ 88 w 88"/>
                  <a:gd name="T69" fmla="*/ 7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8" h="136">
                    <a:moveTo>
                      <a:pt x="88" y="72"/>
                    </a:moveTo>
                    <a:cubicBezTo>
                      <a:pt x="88" y="71"/>
                      <a:pt x="88" y="70"/>
                      <a:pt x="88" y="6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3"/>
                      <a:pt x="85" y="40"/>
                      <a:pt x="81" y="40"/>
                    </a:cubicBezTo>
                    <a:cubicBezTo>
                      <a:pt x="77" y="40"/>
                      <a:pt x="73" y="43"/>
                      <a:pt x="73" y="47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2" y="48"/>
                      <a:pt x="72" y="48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3"/>
                      <a:pt x="68" y="30"/>
                      <a:pt x="64" y="30"/>
                    </a:cubicBezTo>
                    <a:cubicBezTo>
                      <a:pt x="60" y="30"/>
                      <a:pt x="57" y="33"/>
                      <a:pt x="57" y="37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6" y="43"/>
                      <a:pt x="56" y="43"/>
                      <a:pt x="55" y="43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27"/>
                      <a:pt x="52" y="24"/>
                      <a:pt x="48" y="24"/>
                    </a:cubicBezTo>
                    <a:cubicBezTo>
                      <a:pt x="44" y="24"/>
                      <a:pt x="40" y="27"/>
                      <a:pt x="40" y="31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39" y="40"/>
                      <a:pt x="38" y="41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27" y="0"/>
                      <a:pt x="24" y="3"/>
                      <a:pt x="24" y="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2" y="63"/>
                      <a:pt x="22" y="59"/>
                      <a:pt x="22" y="56"/>
                    </a:cubicBezTo>
                    <a:cubicBezTo>
                      <a:pt x="19" y="44"/>
                      <a:pt x="12" y="39"/>
                      <a:pt x="8" y="40"/>
                    </a:cubicBezTo>
                    <a:cubicBezTo>
                      <a:pt x="7" y="40"/>
                      <a:pt x="0" y="43"/>
                      <a:pt x="1" y="46"/>
                    </a:cubicBezTo>
                    <a:cubicBezTo>
                      <a:pt x="2" y="48"/>
                      <a:pt x="7" y="60"/>
                      <a:pt x="8" y="73"/>
                    </a:cubicBezTo>
                    <a:cubicBezTo>
                      <a:pt x="8" y="82"/>
                      <a:pt x="14" y="91"/>
                      <a:pt x="20" y="98"/>
                    </a:cubicBezTo>
                    <a:cubicBezTo>
                      <a:pt x="20" y="99"/>
                      <a:pt x="21" y="100"/>
                      <a:pt x="22" y="101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5" y="104"/>
                      <a:pt x="87" y="97"/>
                      <a:pt x="87" y="91"/>
                    </a:cubicBezTo>
                    <a:cubicBezTo>
                      <a:pt x="88" y="85"/>
                      <a:pt x="88" y="78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161082" y="5875923"/>
            <a:ext cx="342764" cy="342764"/>
            <a:chOff x="7161082" y="5875923"/>
            <a:chExt cx="342764" cy="342764"/>
          </a:xfrm>
        </p:grpSpPr>
        <p:sp>
          <p:nvSpPr>
            <p:cNvPr id="22" name="椭圆 21"/>
            <p:cNvSpPr/>
            <p:nvPr/>
          </p:nvSpPr>
          <p:spPr>
            <a:xfrm>
              <a:off x="7161082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>
              <a:grpSpLocks noChangeAspect="1"/>
            </p:cNvGrpSpPr>
            <p:nvPr/>
          </p:nvGrpSpPr>
          <p:grpSpPr>
            <a:xfrm flipH="1">
              <a:off x="7229508" y="5947390"/>
              <a:ext cx="205911" cy="199830"/>
              <a:chOff x="5719763" y="3063875"/>
              <a:chExt cx="752475" cy="730250"/>
            </a:xfrm>
            <a:solidFill>
              <a:schemeClr val="accent1"/>
            </a:solidFill>
          </p:grpSpPr>
          <p:sp>
            <p:nvSpPr>
              <p:cNvPr id="23" name="Oval 154"/>
              <p:cNvSpPr>
                <a:spLocks noChangeArrowheads="1"/>
              </p:cNvSpPr>
              <p:nvPr/>
            </p:nvSpPr>
            <p:spPr bwMode="auto">
              <a:xfrm>
                <a:off x="6161088" y="3098800"/>
                <a:ext cx="95250" cy="1174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Rectangle 155"/>
              <p:cNvSpPr>
                <a:spLocks noChangeArrowheads="1"/>
              </p:cNvSpPr>
              <p:nvPr/>
            </p:nvSpPr>
            <p:spPr bwMode="auto">
              <a:xfrm>
                <a:off x="6210301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56"/>
              <p:cNvSpPr/>
              <p:nvPr/>
            </p:nvSpPr>
            <p:spPr bwMode="auto">
              <a:xfrm>
                <a:off x="6191251" y="3235325"/>
                <a:ext cx="33338" cy="33338"/>
              </a:xfrm>
              <a:custGeom>
                <a:avLst/>
                <a:gdLst>
                  <a:gd name="T0" fmla="*/ 17 w 21"/>
                  <a:gd name="T1" fmla="*/ 0 h 21"/>
                  <a:gd name="T2" fmla="*/ 21 w 21"/>
                  <a:gd name="T3" fmla="*/ 12 h 21"/>
                  <a:gd name="T4" fmla="*/ 12 w 21"/>
                  <a:gd name="T5" fmla="*/ 21 h 21"/>
                  <a:gd name="T6" fmla="*/ 0 w 21"/>
                  <a:gd name="T7" fmla="*/ 12 h 21"/>
                  <a:gd name="T8" fmla="*/ 5 w 21"/>
                  <a:gd name="T9" fmla="*/ 0 h 21"/>
                  <a:gd name="T10" fmla="*/ 17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7" y="0"/>
                    </a:moveTo>
                    <a:lnTo>
                      <a:pt x="21" y="12"/>
                    </a:lnTo>
                    <a:lnTo>
                      <a:pt x="12" y="21"/>
                    </a:lnTo>
                    <a:lnTo>
                      <a:pt x="0" y="12"/>
                    </a:lnTo>
                    <a:lnTo>
                      <a:pt x="5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57"/>
              <p:cNvSpPr/>
              <p:nvPr/>
            </p:nvSpPr>
            <p:spPr bwMode="auto">
              <a:xfrm>
                <a:off x="6191251" y="3257550"/>
                <a:ext cx="33338" cy="141288"/>
              </a:xfrm>
              <a:custGeom>
                <a:avLst/>
                <a:gdLst>
                  <a:gd name="T0" fmla="*/ 19 w 21"/>
                  <a:gd name="T1" fmla="*/ 0 h 89"/>
                  <a:gd name="T2" fmla="*/ 21 w 21"/>
                  <a:gd name="T3" fmla="*/ 82 h 89"/>
                  <a:gd name="T4" fmla="*/ 12 w 21"/>
                  <a:gd name="T5" fmla="*/ 89 h 89"/>
                  <a:gd name="T6" fmla="*/ 0 w 21"/>
                  <a:gd name="T7" fmla="*/ 82 h 89"/>
                  <a:gd name="T8" fmla="*/ 5 w 21"/>
                  <a:gd name="T9" fmla="*/ 0 h 89"/>
                  <a:gd name="T10" fmla="*/ 19 w 21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9">
                    <a:moveTo>
                      <a:pt x="19" y="0"/>
                    </a:moveTo>
                    <a:lnTo>
                      <a:pt x="21" y="82"/>
                    </a:lnTo>
                    <a:lnTo>
                      <a:pt x="12" y="89"/>
                    </a:lnTo>
                    <a:lnTo>
                      <a:pt x="0" y="82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Oval 158"/>
              <p:cNvSpPr>
                <a:spLocks noChangeArrowheads="1"/>
              </p:cNvSpPr>
              <p:nvPr/>
            </p:nvSpPr>
            <p:spPr bwMode="auto">
              <a:xfrm>
                <a:off x="5856288" y="3063875"/>
                <a:ext cx="111125" cy="133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159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60"/>
              <p:cNvSpPr/>
              <p:nvPr/>
            </p:nvSpPr>
            <p:spPr bwMode="auto">
              <a:xfrm>
                <a:off x="5722938" y="3322638"/>
                <a:ext cx="0" cy="3175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161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62"/>
              <p:cNvSpPr/>
              <p:nvPr/>
            </p:nvSpPr>
            <p:spPr bwMode="auto">
              <a:xfrm>
                <a:off x="5894388" y="3205163"/>
                <a:ext cx="34925" cy="41275"/>
              </a:xfrm>
              <a:custGeom>
                <a:avLst/>
                <a:gdLst>
                  <a:gd name="T0" fmla="*/ 19 w 22"/>
                  <a:gd name="T1" fmla="*/ 0 h 26"/>
                  <a:gd name="T2" fmla="*/ 22 w 22"/>
                  <a:gd name="T3" fmla="*/ 16 h 26"/>
                  <a:gd name="T4" fmla="*/ 12 w 22"/>
                  <a:gd name="T5" fmla="*/ 26 h 26"/>
                  <a:gd name="T6" fmla="*/ 0 w 22"/>
                  <a:gd name="T7" fmla="*/ 16 h 26"/>
                  <a:gd name="T8" fmla="*/ 5 w 22"/>
                  <a:gd name="T9" fmla="*/ 0 h 26"/>
                  <a:gd name="T10" fmla="*/ 19 w 22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6">
                    <a:moveTo>
                      <a:pt x="19" y="0"/>
                    </a:moveTo>
                    <a:lnTo>
                      <a:pt x="22" y="16"/>
                    </a:lnTo>
                    <a:lnTo>
                      <a:pt x="12" y="26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63"/>
              <p:cNvSpPr/>
              <p:nvPr/>
            </p:nvSpPr>
            <p:spPr bwMode="auto">
              <a:xfrm>
                <a:off x="5891213" y="3235325"/>
                <a:ext cx="41275" cy="166688"/>
              </a:xfrm>
              <a:custGeom>
                <a:avLst/>
                <a:gdLst>
                  <a:gd name="T0" fmla="*/ 21 w 26"/>
                  <a:gd name="T1" fmla="*/ 0 h 105"/>
                  <a:gd name="T2" fmla="*/ 26 w 26"/>
                  <a:gd name="T3" fmla="*/ 96 h 105"/>
                  <a:gd name="T4" fmla="*/ 14 w 26"/>
                  <a:gd name="T5" fmla="*/ 105 h 105"/>
                  <a:gd name="T6" fmla="*/ 0 w 26"/>
                  <a:gd name="T7" fmla="*/ 96 h 105"/>
                  <a:gd name="T8" fmla="*/ 4 w 26"/>
                  <a:gd name="T9" fmla="*/ 0 h 105"/>
                  <a:gd name="T10" fmla="*/ 21 w 26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05">
                    <a:moveTo>
                      <a:pt x="21" y="0"/>
                    </a:moveTo>
                    <a:lnTo>
                      <a:pt x="26" y="96"/>
                    </a:lnTo>
                    <a:lnTo>
                      <a:pt x="14" y="105"/>
                    </a:lnTo>
                    <a:lnTo>
                      <a:pt x="0" y="96"/>
                    </a:lnTo>
                    <a:lnTo>
                      <a:pt x="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64"/>
              <p:cNvSpPr>
                <a:spLocks noEditPoints="1"/>
              </p:cNvSpPr>
              <p:nvPr/>
            </p:nvSpPr>
            <p:spPr bwMode="auto">
              <a:xfrm>
                <a:off x="5719763" y="3211513"/>
                <a:ext cx="373063" cy="547688"/>
              </a:xfrm>
              <a:custGeom>
                <a:avLst/>
                <a:gdLst>
                  <a:gd name="T0" fmla="*/ 60 w 98"/>
                  <a:gd name="T1" fmla="*/ 74 h 144"/>
                  <a:gd name="T2" fmla="*/ 75 w 98"/>
                  <a:gd name="T3" fmla="*/ 57 h 144"/>
                  <a:gd name="T4" fmla="*/ 74 w 98"/>
                  <a:gd name="T5" fmla="*/ 36 h 144"/>
                  <a:gd name="T6" fmla="*/ 77 w 98"/>
                  <a:gd name="T7" fmla="*/ 40 h 144"/>
                  <a:gd name="T8" fmla="*/ 78 w 98"/>
                  <a:gd name="T9" fmla="*/ 57 h 144"/>
                  <a:gd name="T10" fmla="*/ 98 w 98"/>
                  <a:gd name="T11" fmla="*/ 57 h 144"/>
                  <a:gd name="T12" fmla="*/ 92 w 98"/>
                  <a:gd name="T13" fmla="*/ 31 h 144"/>
                  <a:gd name="T14" fmla="*/ 74 w 98"/>
                  <a:gd name="T15" fmla="*/ 4 h 144"/>
                  <a:gd name="T16" fmla="*/ 63 w 98"/>
                  <a:gd name="T17" fmla="*/ 0 h 144"/>
                  <a:gd name="T18" fmla="*/ 63 w 98"/>
                  <a:gd name="T19" fmla="*/ 0 h 144"/>
                  <a:gd name="T20" fmla="*/ 69 w 98"/>
                  <a:gd name="T21" fmla="*/ 5 h 144"/>
                  <a:gd name="T22" fmla="*/ 61 w 98"/>
                  <a:gd name="T23" fmla="*/ 9 h 144"/>
                  <a:gd name="T24" fmla="*/ 65 w 98"/>
                  <a:gd name="T25" fmla="*/ 15 h 144"/>
                  <a:gd name="T26" fmla="*/ 51 w 98"/>
                  <a:gd name="T27" fmla="*/ 46 h 144"/>
                  <a:gd name="T28" fmla="*/ 51 w 98"/>
                  <a:gd name="T29" fmla="*/ 46 h 144"/>
                  <a:gd name="T30" fmla="*/ 51 w 98"/>
                  <a:gd name="T31" fmla="*/ 46 h 144"/>
                  <a:gd name="T32" fmla="*/ 51 w 98"/>
                  <a:gd name="T33" fmla="*/ 46 h 144"/>
                  <a:gd name="T34" fmla="*/ 51 w 98"/>
                  <a:gd name="T35" fmla="*/ 46 h 144"/>
                  <a:gd name="T36" fmla="*/ 36 w 98"/>
                  <a:gd name="T37" fmla="*/ 15 h 144"/>
                  <a:gd name="T38" fmla="*/ 40 w 98"/>
                  <a:gd name="T39" fmla="*/ 9 h 144"/>
                  <a:gd name="T40" fmla="*/ 33 w 98"/>
                  <a:gd name="T41" fmla="*/ 5 h 144"/>
                  <a:gd name="T42" fmla="*/ 39 w 98"/>
                  <a:gd name="T43" fmla="*/ 0 h 144"/>
                  <a:gd name="T44" fmla="*/ 39 w 98"/>
                  <a:gd name="T45" fmla="*/ 0 h 144"/>
                  <a:gd name="T46" fmla="*/ 31 w 98"/>
                  <a:gd name="T47" fmla="*/ 0 h 144"/>
                  <a:gd name="T48" fmla="*/ 25 w 98"/>
                  <a:gd name="T49" fmla="*/ 3 h 144"/>
                  <a:gd name="T50" fmla="*/ 1 w 98"/>
                  <a:gd name="T51" fmla="*/ 29 h 144"/>
                  <a:gd name="T52" fmla="*/ 1 w 98"/>
                  <a:gd name="T53" fmla="*/ 29 h 144"/>
                  <a:gd name="T54" fmla="*/ 1 w 98"/>
                  <a:gd name="T55" fmla="*/ 30 h 144"/>
                  <a:gd name="T56" fmla="*/ 0 w 98"/>
                  <a:gd name="T57" fmla="*/ 40 h 144"/>
                  <a:gd name="T58" fmla="*/ 0 w 98"/>
                  <a:gd name="T59" fmla="*/ 41 h 144"/>
                  <a:gd name="T60" fmla="*/ 0 w 98"/>
                  <a:gd name="T61" fmla="*/ 42 h 144"/>
                  <a:gd name="T62" fmla="*/ 1 w 98"/>
                  <a:gd name="T63" fmla="*/ 44 h 144"/>
                  <a:gd name="T64" fmla="*/ 3 w 98"/>
                  <a:gd name="T65" fmla="*/ 48 h 144"/>
                  <a:gd name="T66" fmla="*/ 7 w 98"/>
                  <a:gd name="T67" fmla="*/ 55 h 144"/>
                  <a:gd name="T68" fmla="*/ 15 w 98"/>
                  <a:gd name="T69" fmla="*/ 71 h 144"/>
                  <a:gd name="T70" fmla="*/ 26 w 98"/>
                  <a:gd name="T71" fmla="*/ 65 h 144"/>
                  <a:gd name="T72" fmla="*/ 26 w 98"/>
                  <a:gd name="T73" fmla="*/ 75 h 144"/>
                  <a:gd name="T74" fmla="*/ 26 w 98"/>
                  <a:gd name="T75" fmla="*/ 76 h 144"/>
                  <a:gd name="T76" fmla="*/ 28 w 98"/>
                  <a:gd name="T77" fmla="*/ 76 h 144"/>
                  <a:gd name="T78" fmla="*/ 30 w 98"/>
                  <a:gd name="T79" fmla="*/ 144 h 144"/>
                  <a:gd name="T80" fmla="*/ 50 w 98"/>
                  <a:gd name="T81" fmla="*/ 144 h 144"/>
                  <a:gd name="T82" fmla="*/ 50 w 98"/>
                  <a:gd name="T83" fmla="*/ 76 h 144"/>
                  <a:gd name="T84" fmla="*/ 52 w 98"/>
                  <a:gd name="T85" fmla="*/ 76 h 144"/>
                  <a:gd name="T86" fmla="*/ 54 w 98"/>
                  <a:gd name="T87" fmla="*/ 144 h 144"/>
                  <a:gd name="T88" fmla="*/ 60 w 98"/>
                  <a:gd name="T89" fmla="*/ 144 h 144"/>
                  <a:gd name="T90" fmla="*/ 60 w 98"/>
                  <a:gd name="T91" fmla="*/ 74 h 144"/>
                  <a:gd name="T92" fmla="*/ 27 w 98"/>
                  <a:gd name="T93" fmla="*/ 50 h 144"/>
                  <a:gd name="T94" fmla="*/ 24 w 98"/>
                  <a:gd name="T95" fmla="*/ 46 h 144"/>
                  <a:gd name="T96" fmla="*/ 20 w 98"/>
                  <a:gd name="T97" fmla="*/ 39 h 144"/>
                  <a:gd name="T98" fmla="*/ 19 w 98"/>
                  <a:gd name="T99" fmla="*/ 36 h 144"/>
                  <a:gd name="T100" fmla="*/ 27 w 98"/>
                  <a:gd name="T101" fmla="*/ 26 h 144"/>
                  <a:gd name="T102" fmla="*/ 27 w 98"/>
                  <a:gd name="T103" fmla="*/ 5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8" h="144">
                    <a:moveTo>
                      <a:pt x="60" y="74"/>
                    </a:moveTo>
                    <a:cubicBezTo>
                      <a:pt x="60" y="66"/>
                      <a:pt x="66" y="58"/>
                      <a:pt x="75" y="57"/>
                    </a:cubicBezTo>
                    <a:cubicBezTo>
                      <a:pt x="75" y="50"/>
                      <a:pt x="75" y="43"/>
                      <a:pt x="74" y="36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8" y="41"/>
                      <a:pt x="78" y="49"/>
                      <a:pt x="7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0"/>
                      <a:pt x="98" y="43"/>
                      <a:pt x="92" y="3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1" y="0"/>
                      <a:pt x="64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0"/>
                      <a:pt x="31" y="0"/>
                      <a:pt x="31" y="0"/>
                    </a:cubicBezTo>
                    <a:cubicBezTo>
                      <a:pt x="29" y="1"/>
                      <a:pt x="27" y="2"/>
                      <a:pt x="25" y="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9" y="69"/>
                      <a:pt x="23" y="67"/>
                      <a:pt x="26" y="65"/>
                    </a:cubicBezTo>
                    <a:cubicBezTo>
                      <a:pt x="26" y="69"/>
                      <a:pt x="26" y="72"/>
                      <a:pt x="26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7" y="76"/>
                      <a:pt x="27" y="76"/>
                      <a:pt x="28" y="76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24"/>
                      <a:pt x="50" y="89"/>
                      <a:pt x="50" y="76"/>
                    </a:cubicBezTo>
                    <a:cubicBezTo>
                      <a:pt x="50" y="76"/>
                      <a:pt x="51" y="76"/>
                      <a:pt x="52" y="76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60" y="144"/>
                      <a:pt x="60" y="144"/>
                      <a:pt x="60" y="144"/>
                    </a:cubicBezTo>
                    <a:lnTo>
                      <a:pt x="60" y="74"/>
                    </a:lnTo>
                    <a:close/>
                    <a:moveTo>
                      <a:pt x="27" y="50"/>
                    </a:move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34"/>
                      <a:pt x="27" y="42"/>
                      <a:pt x="2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65"/>
              <p:cNvSpPr/>
              <p:nvPr/>
            </p:nvSpPr>
            <p:spPr bwMode="auto">
              <a:xfrm>
                <a:off x="6099176" y="3230563"/>
                <a:ext cx="220663" cy="198438"/>
              </a:xfrm>
              <a:custGeom>
                <a:avLst/>
                <a:gdLst>
                  <a:gd name="T0" fmla="*/ 1 w 58"/>
                  <a:gd name="T1" fmla="*/ 52 h 52"/>
                  <a:gd name="T2" fmla="*/ 30 w 58"/>
                  <a:gd name="T3" fmla="*/ 52 h 52"/>
                  <a:gd name="T4" fmla="*/ 58 w 58"/>
                  <a:gd name="T5" fmla="*/ 52 h 52"/>
                  <a:gd name="T6" fmla="*/ 55 w 58"/>
                  <a:gd name="T7" fmla="*/ 8 h 52"/>
                  <a:gd name="T8" fmla="*/ 47 w 58"/>
                  <a:gd name="T9" fmla="*/ 0 h 52"/>
                  <a:gd name="T10" fmla="*/ 40 w 58"/>
                  <a:gd name="T11" fmla="*/ 0 h 52"/>
                  <a:gd name="T12" fmla="*/ 45 w 58"/>
                  <a:gd name="T13" fmla="*/ 4 h 52"/>
                  <a:gd name="T14" fmla="*/ 38 w 58"/>
                  <a:gd name="T15" fmla="*/ 8 h 52"/>
                  <a:gd name="T16" fmla="*/ 41 w 58"/>
                  <a:gd name="T17" fmla="*/ 13 h 52"/>
                  <a:gd name="T18" fmla="*/ 29 w 58"/>
                  <a:gd name="T19" fmla="*/ 41 h 52"/>
                  <a:gd name="T20" fmla="*/ 29 w 58"/>
                  <a:gd name="T21" fmla="*/ 41 h 52"/>
                  <a:gd name="T22" fmla="*/ 29 w 58"/>
                  <a:gd name="T23" fmla="*/ 41 h 52"/>
                  <a:gd name="T24" fmla="*/ 29 w 58"/>
                  <a:gd name="T25" fmla="*/ 41 h 52"/>
                  <a:gd name="T26" fmla="*/ 29 w 58"/>
                  <a:gd name="T27" fmla="*/ 41 h 52"/>
                  <a:gd name="T28" fmla="*/ 16 w 58"/>
                  <a:gd name="T29" fmla="*/ 13 h 52"/>
                  <a:gd name="T30" fmla="*/ 19 w 58"/>
                  <a:gd name="T31" fmla="*/ 8 h 52"/>
                  <a:gd name="T32" fmla="*/ 12 w 58"/>
                  <a:gd name="T33" fmla="*/ 4 h 52"/>
                  <a:gd name="T34" fmla="*/ 17 w 58"/>
                  <a:gd name="T35" fmla="*/ 0 h 52"/>
                  <a:gd name="T36" fmla="*/ 11 w 58"/>
                  <a:gd name="T37" fmla="*/ 0 h 52"/>
                  <a:gd name="T38" fmla="*/ 11 w 58"/>
                  <a:gd name="T39" fmla="*/ 0 h 52"/>
                  <a:gd name="T40" fmla="*/ 3 w 58"/>
                  <a:gd name="T41" fmla="*/ 8 h 52"/>
                  <a:gd name="T42" fmla="*/ 0 w 58"/>
                  <a:gd name="T43" fmla="*/ 52 h 52"/>
                  <a:gd name="T44" fmla="*/ 1 w 58"/>
                  <a:gd name="T4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2">
                    <a:moveTo>
                      <a:pt x="1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4" y="0"/>
                      <a:pt x="40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6"/>
              <p:cNvSpPr/>
              <p:nvPr/>
            </p:nvSpPr>
            <p:spPr bwMode="auto">
              <a:xfrm>
                <a:off x="6019801" y="3633788"/>
                <a:ext cx="111125" cy="103188"/>
              </a:xfrm>
              <a:custGeom>
                <a:avLst/>
                <a:gdLst>
                  <a:gd name="T0" fmla="*/ 27 w 29"/>
                  <a:gd name="T1" fmla="*/ 0 h 27"/>
                  <a:gd name="T2" fmla="*/ 26 w 29"/>
                  <a:gd name="T3" fmla="*/ 0 h 27"/>
                  <a:gd name="T4" fmla="*/ 1 w 29"/>
                  <a:gd name="T5" fmla="*/ 24 h 27"/>
                  <a:gd name="T6" fmla="*/ 1 w 29"/>
                  <a:gd name="T7" fmla="*/ 27 h 27"/>
                  <a:gd name="T8" fmla="*/ 2 w 29"/>
                  <a:gd name="T9" fmla="*/ 27 h 27"/>
                  <a:gd name="T10" fmla="*/ 4 w 29"/>
                  <a:gd name="T11" fmla="*/ 27 h 27"/>
                  <a:gd name="T12" fmla="*/ 29 w 29"/>
                  <a:gd name="T13" fmla="*/ 3 h 27"/>
                  <a:gd name="T14" fmla="*/ 29 w 29"/>
                  <a:gd name="T15" fmla="*/ 0 h 27"/>
                  <a:gd name="T16" fmla="*/ 27 w 2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7"/>
              <p:cNvSpPr>
                <a:spLocks noEditPoints="1"/>
              </p:cNvSpPr>
              <p:nvPr/>
            </p:nvSpPr>
            <p:spPr bwMode="auto">
              <a:xfrm>
                <a:off x="5967413" y="3448050"/>
                <a:ext cx="504825" cy="346075"/>
              </a:xfrm>
              <a:custGeom>
                <a:avLst/>
                <a:gdLst>
                  <a:gd name="T0" fmla="*/ 128 w 133"/>
                  <a:gd name="T1" fmla="*/ 4 h 91"/>
                  <a:gd name="T2" fmla="*/ 118 w 133"/>
                  <a:gd name="T3" fmla="*/ 0 h 91"/>
                  <a:gd name="T4" fmla="*/ 15 w 133"/>
                  <a:gd name="T5" fmla="*/ 0 h 91"/>
                  <a:gd name="T6" fmla="*/ 5 w 133"/>
                  <a:gd name="T7" fmla="*/ 4 h 91"/>
                  <a:gd name="T8" fmla="*/ 0 w 133"/>
                  <a:gd name="T9" fmla="*/ 17 h 91"/>
                  <a:gd name="T10" fmla="*/ 0 w 133"/>
                  <a:gd name="T11" fmla="*/ 75 h 91"/>
                  <a:gd name="T12" fmla="*/ 15 w 133"/>
                  <a:gd name="T13" fmla="*/ 91 h 91"/>
                  <a:gd name="T14" fmla="*/ 118 w 133"/>
                  <a:gd name="T15" fmla="*/ 91 h 91"/>
                  <a:gd name="T16" fmla="*/ 133 w 133"/>
                  <a:gd name="T17" fmla="*/ 75 h 91"/>
                  <a:gd name="T18" fmla="*/ 133 w 133"/>
                  <a:gd name="T19" fmla="*/ 17 h 91"/>
                  <a:gd name="T20" fmla="*/ 128 w 133"/>
                  <a:gd name="T21" fmla="*/ 4 h 91"/>
                  <a:gd name="T22" fmla="*/ 66 w 133"/>
                  <a:gd name="T23" fmla="*/ 50 h 91"/>
                  <a:gd name="T24" fmla="*/ 17 w 133"/>
                  <a:gd name="T25" fmla="*/ 10 h 91"/>
                  <a:gd name="T26" fmla="*/ 115 w 133"/>
                  <a:gd name="T27" fmla="*/ 10 h 91"/>
                  <a:gd name="T28" fmla="*/ 66 w 133"/>
                  <a:gd name="T29" fmla="*/ 50 h 91"/>
                  <a:gd name="T30" fmla="*/ 123 w 133"/>
                  <a:gd name="T31" fmla="*/ 75 h 91"/>
                  <a:gd name="T32" fmla="*/ 118 w 133"/>
                  <a:gd name="T33" fmla="*/ 80 h 91"/>
                  <a:gd name="T34" fmla="*/ 15 w 133"/>
                  <a:gd name="T35" fmla="*/ 80 h 91"/>
                  <a:gd name="T36" fmla="*/ 10 w 133"/>
                  <a:gd name="T37" fmla="*/ 75 h 91"/>
                  <a:gd name="T38" fmla="*/ 10 w 133"/>
                  <a:gd name="T39" fmla="*/ 17 h 91"/>
                  <a:gd name="T40" fmla="*/ 62 w 133"/>
                  <a:gd name="T41" fmla="*/ 60 h 91"/>
                  <a:gd name="T42" fmla="*/ 66 w 133"/>
                  <a:gd name="T43" fmla="*/ 61 h 91"/>
                  <a:gd name="T44" fmla="*/ 70 w 133"/>
                  <a:gd name="T45" fmla="*/ 60 h 91"/>
                  <a:gd name="T46" fmla="*/ 123 w 133"/>
                  <a:gd name="T47" fmla="*/ 17 h 91"/>
                  <a:gd name="T48" fmla="*/ 123 w 133"/>
                  <a:gd name="T49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" h="91">
                    <a:moveTo>
                      <a:pt x="128" y="4"/>
                    </a:moveTo>
                    <a:cubicBezTo>
                      <a:pt x="125" y="1"/>
                      <a:pt x="121" y="0"/>
                      <a:pt x="1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8" y="1"/>
                      <a:pt x="5" y="4"/>
                    </a:cubicBezTo>
                    <a:cubicBezTo>
                      <a:pt x="3" y="6"/>
                      <a:pt x="0" y="11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1"/>
                      <a:pt x="15" y="91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26" y="91"/>
                      <a:pt x="133" y="84"/>
                      <a:pt x="133" y="75"/>
                    </a:cubicBezTo>
                    <a:cubicBezTo>
                      <a:pt x="133" y="17"/>
                      <a:pt x="133" y="17"/>
                      <a:pt x="133" y="17"/>
                    </a:cubicBezTo>
                    <a:cubicBezTo>
                      <a:pt x="133" y="11"/>
                      <a:pt x="130" y="6"/>
                      <a:pt x="128" y="4"/>
                    </a:cubicBezTo>
                    <a:close/>
                    <a:moveTo>
                      <a:pt x="66" y="50"/>
                    </a:moveTo>
                    <a:cubicBezTo>
                      <a:pt x="17" y="10"/>
                      <a:pt x="17" y="10"/>
                      <a:pt x="17" y="10"/>
                    </a:cubicBezTo>
                    <a:cubicBezTo>
                      <a:pt x="115" y="10"/>
                      <a:pt x="115" y="10"/>
                      <a:pt x="115" y="10"/>
                    </a:cubicBezTo>
                    <a:lnTo>
                      <a:pt x="66" y="50"/>
                    </a:lnTo>
                    <a:close/>
                    <a:moveTo>
                      <a:pt x="123" y="75"/>
                    </a:moveTo>
                    <a:cubicBezTo>
                      <a:pt x="123" y="78"/>
                      <a:pt x="120" y="80"/>
                      <a:pt x="118" y="80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2" y="80"/>
                      <a:pt x="10" y="78"/>
                      <a:pt x="10" y="7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4" y="61"/>
                      <a:pt x="65" y="61"/>
                      <a:pt x="66" y="61"/>
                    </a:cubicBezTo>
                    <a:cubicBezTo>
                      <a:pt x="68" y="61"/>
                      <a:pt x="69" y="61"/>
                      <a:pt x="70" y="60"/>
                    </a:cubicBezTo>
                    <a:cubicBezTo>
                      <a:pt x="123" y="17"/>
                      <a:pt x="123" y="17"/>
                      <a:pt x="123" y="17"/>
                    </a:cubicBezTo>
                    <a:lnTo>
                      <a:pt x="123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8"/>
              <p:cNvSpPr/>
              <p:nvPr/>
            </p:nvSpPr>
            <p:spPr bwMode="auto">
              <a:xfrm>
                <a:off x="6305551" y="3633788"/>
                <a:ext cx="114300" cy="103188"/>
              </a:xfrm>
              <a:custGeom>
                <a:avLst/>
                <a:gdLst>
                  <a:gd name="T0" fmla="*/ 26 w 30"/>
                  <a:gd name="T1" fmla="*/ 27 h 27"/>
                  <a:gd name="T2" fmla="*/ 28 w 30"/>
                  <a:gd name="T3" fmla="*/ 27 h 27"/>
                  <a:gd name="T4" fmla="*/ 29 w 30"/>
                  <a:gd name="T5" fmla="*/ 27 h 27"/>
                  <a:gd name="T6" fmla="*/ 29 w 30"/>
                  <a:gd name="T7" fmla="*/ 24 h 27"/>
                  <a:gd name="T8" fmla="*/ 4 w 30"/>
                  <a:gd name="T9" fmla="*/ 0 h 27"/>
                  <a:gd name="T10" fmla="*/ 3 w 30"/>
                  <a:gd name="T11" fmla="*/ 0 h 27"/>
                  <a:gd name="T12" fmla="*/ 1 w 30"/>
                  <a:gd name="T13" fmla="*/ 0 h 27"/>
                  <a:gd name="T14" fmla="*/ 1 w 30"/>
                  <a:gd name="T15" fmla="*/ 3 h 27"/>
                  <a:gd name="T16" fmla="*/ 26 w 30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7">
                    <a:moveTo>
                      <a:pt x="26" y="27"/>
                    </a:moveTo>
                    <a:cubicBezTo>
                      <a:pt x="26" y="27"/>
                      <a:pt x="27" y="27"/>
                      <a:pt x="28" y="27"/>
                    </a:cubicBezTo>
                    <a:cubicBezTo>
                      <a:pt x="28" y="27"/>
                      <a:pt x="29" y="27"/>
                      <a:pt x="29" y="27"/>
                    </a:cubicBezTo>
                    <a:cubicBezTo>
                      <a:pt x="30" y="26"/>
                      <a:pt x="30" y="25"/>
                      <a:pt x="29" y="2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3"/>
                    </a:cubicBezTo>
                    <a:lnTo>
                      <a:pt x="2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69"/>
              <p:cNvSpPr/>
              <p:nvPr/>
            </p:nvSpPr>
            <p:spPr bwMode="auto">
              <a:xfrm>
                <a:off x="6016626" y="3413125"/>
                <a:ext cx="79375" cy="57150"/>
              </a:xfrm>
              <a:custGeom>
                <a:avLst/>
                <a:gdLst>
                  <a:gd name="T0" fmla="*/ 1 w 21"/>
                  <a:gd name="T1" fmla="*/ 15 h 15"/>
                  <a:gd name="T2" fmla="*/ 21 w 21"/>
                  <a:gd name="T3" fmla="*/ 14 h 15"/>
                  <a:gd name="T4" fmla="*/ 20 w 21"/>
                  <a:gd name="T5" fmla="*/ 0 h 15"/>
                  <a:gd name="T6" fmla="*/ 0 w 21"/>
                  <a:gd name="T7" fmla="*/ 0 h 15"/>
                  <a:gd name="T8" fmla="*/ 1 w 2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1" y="15"/>
                    </a:moveTo>
                    <a:cubicBezTo>
                      <a:pt x="8" y="15"/>
                      <a:pt x="14" y="14"/>
                      <a:pt x="21" y="14"/>
                    </a:cubicBezTo>
                    <a:cubicBezTo>
                      <a:pt x="20" y="8"/>
                      <a:pt x="20" y="4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9" name="Jewel - Simple Gif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0" y="-1211826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51" y="2662728"/>
            <a:ext cx="1399822" cy="1399822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22000" fill="hold" nodeType="withEffect" p14:presetBounceEnd="2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22000" fill="hold" nodeType="withEffect" p14:presetBounceEnd="2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22000" fill="hold" nodeType="withEffect" p14:presetBounceEnd="2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22000" fill="hold" nodeType="withEffect" p14:presetBounceEnd="2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22000" fill="hold" nodeType="withEffect" p14:presetBounceEnd="2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"/>
                    </p:tgtEl>
                  </p:cMediaNode>
                </p:audio>
              </p:childTnLst>
            </p:cTn>
          </p:par>
        </p:tnLst>
        <p:bldLst>
          <p:bldP spid="4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accel="22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22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22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22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22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"/>
                    </p:tgtEl>
                  </p:cMediaNode>
                </p:audio>
              </p:childTnLst>
            </p:cTn>
          </p:par>
        </p:tnLst>
        <p:bldLst>
          <p:bldP spid="4" grpId="0" animBg="1"/>
          <p:bldP spid="5" grpId="0"/>
          <p:bldP spid="11" grpId="0"/>
          <p:bldP spid="1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01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</a:t>
            </a:r>
          </a:p>
        </p:txBody>
      </p:sp>
      <p:sp>
        <p:nvSpPr>
          <p:cNvPr id="7" name="矩形 6"/>
          <p:cNvSpPr/>
          <p:nvPr/>
        </p:nvSpPr>
        <p:spPr>
          <a:xfrm>
            <a:off x="6800093" y="2985328"/>
            <a:ext cx="4184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FRONTEND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66815" y="3575050"/>
            <a:ext cx="11842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总体架构</a:t>
            </a:r>
            <a:endParaRPr lang="en-US" altLang="zh-CN" sz="1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58359" y="408492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266949" y="4058133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  <p:bldP spid="7" grpId="0"/>
      <p:bldP spid="10" grpId="0"/>
      <p:bldP spid="11" grpId="0" animBg="1"/>
      <p:bldP spid="12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MH_SubTitle_1"/>
          <p:cNvSpPr/>
          <p:nvPr>
            <p:custDataLst>
              <p:tags r:id="rId1"/>
            </p:custDataLst>
          </p:nvPr>
        </p:nvSpPr>
        <p:spPr>
          <a:xfrm>
            <a:off x="2850594" y="1319711"/>
            <a:ext cx="1277184" cy="1277184"/>
          </a:xfrm>
          <a:prstGeom prst="ellips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总体架构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212002" y="2596260"/>
            <a:ext cx="2554368" cy="3415104"/>
            <a:chOff x="1119802" y="2595625"/>
            <a:chExt cx="2554368" cy="3415104"/>
          </a:xfrm>
        </p:grpSpPr>
        <p:sp>
          <p:nvSpPr>
            <p:cNvPr id="21" name="MH_Text_1"/>
            <p:cNvSpPr/>
            <p:nvPr>
              <p:custDataLst>
                <p:tags r:id="rId5"/>
              </p:custDataLst>
            </p:nvPr>
          </p:nvSpPr>
          <p:spPr>
            <a:xfrm>
              <a:off x="1119802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0000"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ea typeface="黑体" panose="02010609060101010101" pitchFamily="49" charset="-122"/>
                </a:rPr>
                <a:t>前端采用Vue作为项目的核心框架，利用Vant组件库，我们可以快速构建出各种常用的按钮等UI组件以及交互效果，利用组件构成整个页面，实现自适应布局，使应用在不同设备上都能良好地展示。</a:t>
              </a:r>
            </a:p>
          </p:txBody>
        </p:sp>
        <p:cxnSp>
          <p:nvCxnSpPr>
            <p:cNvPr id="22" name="MH_Other_2"/>
            <p:cNvCxnSpPr>
              <a:stCxn id="20" idx="4"/>
              <a:endCxn id="21" idx="0"/>
            </p:cNvCxnSpPr>
            <p:nvPr>
              <p:custDataLst>
                <p:tags r:id="rId6"/>
              </p:custDataLst>
            </p:nvPr>
          </p:nvCxnSpPr>
          <p:spPr>
            <a:xfrm>
              <a:off x="2396986" y="2595625"/>
              <a:ext cx="0" cy="860425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MH_SubTitle_2"/>
          <p:cNvSpPr/>
          <p:nvPr>
            <p:custDataLst>
              <p:tags r:id="rId2"/>
            </p:custDataLst>
          </p:nvPr>
        </p:nvSpPr>
        <p:spPr>
          <a:xfrm>
            <a:off x="7196038" y="1319711"/>
            <a:ext cx="1277184" cy="1277184"/>
          </a:xfrm>
          <a:prstGeom prst="ellipse">
            <a:avLst/>
          </a:prstGeom>
          <a:solidFill>
            <a:schemeClr val="accent2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UI</a:t>
            </a:r>
          </a:p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设计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557446" y="2596260"/>
            <a:ext cx="2554368" cy="3415104"/>
            <a:chOff x="4959151" y="2595625"/>
            <a:chExt cx="2554368" cy="3415104"/>
          </a:xfrm>
        </p:grpSpPr>
        <p:sp>
          <p:nvSpPr>
            <p:cNvPr id="24" name="MH_Text_2"/>
            <p:cNvSpPr/>
            <p:nvPr>
              <p:custDataLst>
                <p:tags r:id="rId3"/>
              </p:custDataLst>
            </p:nvPr>
          </p:nvSpPr>
          <p:spPr>
            <a:xfrm>
              <a:off x="4959151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600" dirty="0">
                  <a:solidFill>
                    <a:schemeClr val="accent2">
                      <a:lumMod val="50000"/>
                    </a:schemeClr>
                  </a:solidFill>
                  <a:ea typeface="黑体" panose="02010609060101010101" pitchFamily="49" charset="-122"/>
                </a:rPr>
                <a:t>主界面UI由搜索框、轮滑图、推荐排行、菜品瀑布流构成，界面风格类似于b站的首页。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ea typeface="黑体" panose="02010609060101010101" pitchFamily="49" charset="-122"/>
                </a:rPr>
                <a:t>此外还有排行、社区、统计、我的页面。</a:t>
              </a:r>
            </a:p>
          </p:txBody>
        </p:sp>
        <p:cxnSp>
          <p:nvCxnSpPr>
            <p:cNvPr id="25" name="MH_Other_3"/>
            <p:cNvCxnSpPr>
              <a:stCxn id="23" idx="4"/>
              <a:endCxn id="24" idx="0"/>
            </p:cNvCxnSpPr>
            <p:nvPr>
              <p:custDataLst>
                <p:tags r:id="rId4"/>
              </p:custDataLst>
            </p:nvPr>
          </p:nvCxnSpPr>
          <p:spPr>
            <a:xfrm>
              <a:off x="6236335" y="2595625"/>
              <a:ext cx="635" cy="860425"/>
            </a:xfrm>
            <a:prstGeom prst="line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20" grpId="0" bldLvl="0" animBg="1"/>
      <p:bldP spid="2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85" y="219710"/>
            <a:ext cx="1097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首页</a:t>
            </a:r>
          </a:p>
        </p:txBody>
      </p:sp>
      <p:sp>
        <p:nvSpPr>
          <p:cNvPr id="12" name="矩形 11"/>
          <p:cNvSpPr/>
          <p:nvPr/>
        </p:nvSpPr>
        <p:spPr>
          <a:xfrm>
            <a:off x="2375131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1" name="图片 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60375" y="1194435"/>
            <a:ext cx="7620635" cy="4221480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7759700" y="1103630"/>
            <a:ext cx="3110230" cy="492760"/>
            <a:chOff x="-384258" y="3632580"/>
            <a:chExt cx="3049270" cy="492760"/>
          </a:xfrm>
        </p:grpSpPr>
        <p:sp>
          <p:nvSpPr>
            <p:cNvPr id="63" name="MH_Text_1"/>
            <p:cNvSpPr/>
            <p:nvPr>
              <p:custDataLst>
                <p:tags r:id="rId10"/>
              </p:custDataLst>
            </p:nvPr>
          </p:nvSpPr>
          <p:spPr>
            <a:xfrm>
              <a:off x="1435017" y="3632580"/>
              <a:ext cx="1229995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搜索框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64" name="MH_Other_2"/>
            <p:cNvCxnSpPr>
              <a:endCxn id="63" idx="1"/>
            </p:cNvCxnSpPr>
            <p:nvPr>
              <p:custDataLst>
                <p:tags r:id="rId11"/>
              </p:custDataLst>
            </p:nvPr>
          </p:nvCxnSpPr>
          <p:spPr>
            <a:xfrm flipV="1">
              <a:off x="-384258" y="3878960"/>
              <a:ext cx="1819275" cy="1397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7820521" y="2187955"/>
            <a:ext cx="3049270" cy="492760"/>
            <a:chOff x="-489724" y="3632580"/>
            <a:chExt cx="3049270" cy="492760"/>
          </a:xfrm>
        </p:grpSpPr>
        <p:sp>
          <p:nvSpPr>
            <p:cNvPr id="66" name="MH_Text_1"/>
            <p:cNvSpPr/>
            <p:nvPr>
              <p:custDataLst>
                <p:tags r:id="rId8"/>
              </p:custDataLst>
            </p:nvPr>
          </p:nvSpPr>
          <p:spPr>
            <a:xfrm>
              <a:off x="1329551" y="3632580"/>
              <a:ext cx="1229995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轮播图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67" name="MH_Other_2"/>
            <p:cNvCxnSpPr>
              <a:endCxn id="66" idx="1"/>
            </p:cNvCxnSpPr>
            <p:nvPr>
              <p:custDataLst>
                <p:tags r:id="rId9"/>
              </p:custDataLst>
            </p:nvPr>
          </p:nvCxnSpPr>
          <p:spPr>
            <a:xfrm flipV="1">
              <a:off x="-489724" y="3878960"/>
              <a:ext cx="1819275" cy="1397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7820521" y="3126485"/>
            <a:ext cx="3309620" cy="492760"/>
            <a:chOff x="-489724" y="3472560"/>
            <a:chExt cx="3309620" cy="492760"/>
          </a:xfrm>
        </p:grpSpPr>
        <p:sp>
          <p:nvSpPr>
            <p:cNvPr id="69" name="MH_Text_1"/>
            <p:cNvSpPr/>
            <p:nvPr>
              <p:custDataLst>
                <p:tags r:id="rId6"/>
              </p:custDataLst>
            </p:nvPr>
          </p:nvSpPr>
          <p:spPr>
            <a:xfrm>
              <a:off x="1329551" y="3472560"/>
              <a:ext cx="1490345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推荐排行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70" name="MH_Other_2"/>
            <p:cNvCxnSpPr>
              <a:endCxn id="69" idx="1"/>
            </p:cNvCxnSpPr>
            <p:nvPr>
              <p:custDataLst>
                <p:tags r:id="rId7"/>
              </p:custDataLst>
            </p:nvPr>
          </p:nvCxnSpPr>
          <p:spPr>
            <a:xfrm flipV="1">
              <a:off x="-489724" y="3718940"/>
              <a:ext cx="1819275" cy="1397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7593330" y="4055110"/>
            <a:ext cx="3759835" cy="492760"/>
            <a:chOff x="-604675" y="3189985"/>
            <a:chExt cx="3341853" cy="492760"/>
          </a:xfrm>
        </p:grpSpPr>
        <p:sp>
          <p:nvSpPr>
            <p:cNvPr id="72" name="MH_Text_1"/>
            <p:cNvSpPr/>
            <p:nvPr>
              <p:custDataLst>
                <p:tags r:id="rId4"/>
              </p:custDataLst>
            </p:nvPr>
          </p:nvSpPr>
          <p:spPr>
            <a:xfrm>
              <a:off x="1214408" y="3189985"/>
              <a:ext cx="1522770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菜品瀑布流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73" name="MH_Other_2"/>
            <p:cNvCxnSpPr>
              <a:endCxn id="72" idx="1"/>
            </p:cNvCxnSpPr>
            <p:nvPr>
              <p:custDataLst>
                <p:tags r:id="rId5"/>
              </p:custDataLst>
            </p:nvPr>
          </p:nvCxnSpPr>
          <p:spPr>
            <a:xfrm flipV="1">
              <a:off x="-604675" y="3436365"/>
              <a:ext cx="1819275" cy="1397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7820521" y="4983225"/>
            <a:ext cx="3049270" cy="492760"/>
            <a:chOff x="-489724" y="3567810"/>
            <a:chExt cx="3049270" cy="492760"/>
          </a:xfrm>
        </p:grpSpPr>
        <p:sp>
          <p:nvSpPr>
            <p:cNvPr id="75" name="MH_Text_1"/>
            <p:cNvSpPr/>
            <p:nvPr>
              <p:custDataLst>
                <p:tags r:id="rId2"/>
              </p:custDataLst>
            </p:nvPr>
          </p:nvSpPr>
          <p:spPr>
            <a:xfrm>
              <a:off x="1329551" y="3567810"/>
              <a:ext cx="1229995" cy="492760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l">
                <a:lnSpc>
                  <a:spcPct val="130000"/>
                </a:lnSpc>
                <a:defRPr/>
              </a:pPr>
              <a:r>
                <a:rPr lang="zh-CN" altLang="en-US" sz="2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底部栏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76" name="MH_Other_2"/>
            <p:cNvCxnSpPr>
              <a:endCxn id="75" idx="1"/>
            </p:cNvCxnSpPr>
            <p:nvPr>
              <p:custDataLst>
                <p:tags r:id="rId3"/>
              </p:custDataLst>
            </p:nvPr>
          </p:nvCxnSpPr>
          <p:spPr>
            <a:xfrm flipV="1">
              <a:off x="-489724" y="3814190"/>
              <a:ext cx="1819275" cy="1397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搜索页面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71" name="picture" descr="descript"/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55695" y="923290"/>
            <a:ext cx="5835650" cy="34613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22425" y="4622800"/>
            <a:ext cx="8971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们设计了一种新颖的按标签检索菜品的模式。我们提前设计“辣”“麻”“甜”“猪肉”“素食”等23个标签，并利用ChatGPT完成了对所有682道菜品的标注。如图所示，选择“甜”标签，可以筛选出“蜜汁南瓜”等菜肴。</a:t>
            </a: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3490595" y="330200"/>
            <a:ext cx="579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/>
              <a:t>正向标签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搜索页面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77" name="picture" descr="descript"/>
          <p:cNvPicPr/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69758" y="1131888"/>
            <a:ext cx="3800475" cy="2105025"/>
          </a:xfrm>
          <a:prstGeom prst="rect">
            <a:avLst/>
          </a:prstGeom>
        </p:spPr>
      </p:pic>
      <p:pic>
        <p:nvPicPr>
          <p:cNvPr id="80" name="picture" descr="descript"/>
          <p:cNvPicPr/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784350" y="3835083"/>
            <a:ext cx="3886200" cy="22764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文本框 2"/>
          <p:cNvSpPr txBox="1"/>
          <p:nvPr/>
        </p:nvSpPr>
        <p:spPr>
          <a:xfrm>
            <a:off x="6811645" y="1924685"/>
            <a:ext cx="4547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/>
              <a:t>在搜索功能中，我们还特别设计了【负向标签】。选择某个标签为【负向标签】后，包含该标签的菜品将不会出现在搜索结果中。如不想吃辣，就可以选择“辣”为负面标签。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11645" y="3539490"/>
            <a:ext cx="45478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>
                <a:sym typeface="+mn-ea"/>
              </a:rPr>
              <a:t>如图所示，选择不要“辣”后，“蜀香鱼套餐”从结果中移除。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3490595" y="330200"/>
            <a:ext cx="579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/>
              <a:t>负向标签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搜索页面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3" name="picture" descr="descript"/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38570" y="219710"/>
            <a:ext cx="4577715" cy="5958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4410" y="2276475"/>
            <a:ext cx="43580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/>
              <a:t>使用搜索页的右上角骰子，可以快速抽取一样菜品。这个功能也同样支持标签过滤，以及食堂、菜品类型筛选。譬如，当我已经来到了合一楼，我可能只想抽取合一楼的菜品。</a:t>
            </a: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3490595" y="330200"/>
            <a:ext cx="579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/>
              <a:t>骰子搜索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搜索页面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06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6" name="picture" descr="descript"/>
          <p:cNvPicPr/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3239135" y="948055"/>
            <a:ext cx="5713095" cy="3324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885" y="4834890"/>
            <a:ext cx="8736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/>
              <a:t>除了选题所要求的用户评论，我们还实现了用户评分的功能。用户在评论时可以为菜品评分，不仅会作为菜品个性化推荐的依据之一，还可以为其他用户提供参考。</a:t>
            </a: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3490595" y="330200"/>
            <a:ext cx="579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/>
              <a:t>点菜后评论打分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YzZjg0NWFmNjU3NGU0MmNiNzBmOTg3NzFhZDFkN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SubTitle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SubTitle"/>
  <p:tag name="MH_ORD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SubTitle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SubTitle"/>
  <p:tag name="MH_ORDER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830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830"/>
  <p:tag name="MH_LIBRARY" val="GRAPHIC"/>
  <p:tag name="MH_TYPE" val="SubTitle"/>
  <p:tag name="MH_ORDER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830"/>
  <p:tag name="MH_LIBRARY" val="GRAPHIC"/>
  <p:tag name="MH_TYPE" val="Text"/>
  <p:tag name="MH_ORDER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830"/>
  <p:tag name="MH_LIBRARY" val="GRAPHIC"/>
  <p:tag name="MH_TYPE" val="SubTitle"/>
  <p:tag name="MH_ORDER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830"/>
  <p:tag name="MH_LIBRARY" val="GRAPHIC"/>
  <p:tag name="MH_TYPE" val="Text"/>
  <p:tag name="MH_ORDER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830"/>
  <p:tag name="MH_LIBRARY" val="GRAPHIC"/>
  <p:tag name="MH_TYPE" val="SubTitle"/>
  <p:tag name="MH_ORDER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830"/>
  <p:tag name="MH_LIBRARY" val="GRAPHIC"/>
  <p:tag name="MH_TYPE" val="Text"/>
  <p:tag name="MH_ORDER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830"/>
  <p:tag name="MH_LIBRARY" val="GRAPHIC"/>
  <p:tag name="MH_TYPE" val="SubTitle"/>
  <p:tag name="MH_ORDER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830"/>
  <p:tag name="MH_LIBRARY" val="GRAPHIC"/>
  <p:tag name="MH_TYPE" val="Text"/>
  <p:tag name="MH_ORDER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830"/>
  <p:tag name="MH_LIBRARY" val="GRAPHIC"/>
  <p:tag name="MH_TYPE" val="SubTitle"/>
  <p:tag name="MH_ORDER" val="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Other"/>
  <p:tag name="MH_ORDER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Other"/>
  <p:tag name="MH_ORDER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Other"/>
  <p:tag name="MH_ORDER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Other"/>
  <p:tag name="MH_ORDER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7C1CC"/>
      </a:accent2>
      <a:accent3>
        <a:srgbClr val="839192"/>
      </a:accent3>
      <a:accent4>
        <a:srgbClr val="156595"/>
      </a:accent4>
      <a:accent5>
        <a:srgbClr val="FBD78D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1196</Words>
  <Application>Microsoft Office PowerPoint</Application>
  <PresentationFormat>宽屏</PresentationFormat>
  <Paragraphs>181</Paragraphs>
  <Slides>26</Slides>
  <Notes>22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华文行楷</vt:lpstr>
      <vt:lpstr>宋体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chenjiawei</dc:creator>
  <cp:lastModifiedBy>1832140001@qq.com</cp:lastModifiedBy>
  <cp:revision>59</cp:revision>
  <dcterms:created xsi:type="dcterms:W3CDTF">2016-05-11T01:57:00Z</dcterms:created>
  <dcterms:modified xsi:type="dcterms:W3CDTF">2023-12-24T13:10:52Z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2D1E07C7687649658786F6E8375CB8CF_12</vt:lpwstr>
  </property>
</Properties>
</file>